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64" r:id="rId3"/>
  </p:sldMasterIdLst>
  <p:notesMasterIdLst>
    <p:notesMasterId r:id="rId136"/>
  </p:notesMasterIdLst>
  <p:sldIdLst>
    <p:sldId id="257" r:id="rId4"/>
    <p:sldId id="258" r:id="rId5"/>
    <p:sldId id="259"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287" r:id="rId23"/>
    <p:sldId id="281" r:id="rId24"/>
    <p:sldId id="282" r:id="rId25"/>
    <p:sldId id="283" r:id="rId26"/>
    <p:sldId id="284" r:id="rId27"/>
    <p:sldId id="285" r:id="rId28"/>
    <p:sldId id="286" r:id="rId29"/>
    <p:sldId id="279" r:id="rId30"/>
    <p:sldId id="294" r:id="rId31"/>
    <p:sldId id="295" r:id="rId32"/>
    <p:sldId id="296" r:id="rId33"/>
    <p:sldId id="297" r:id="rId34"/>
    <p:sldId id="298" r:id="rId35"/>
    <p:sldId id="299" r:id="rId36"/>
    <p:sldId id="300" r:id="rId37"/>
    <p:sldId id="301" r:id="rId38"/>
    <p:sldId id="302" r:id="rId39"/>
    <p:sldId id="361" r:id="rId40"/>
    <p:sldId id="362" r:id="rId41"/>
    <p:sldId id="363" r:id="rId42"/>
    <p:sldId id="364" r:id="rId43"/>
    <p:sldId id="365" r:id="rId44"/>
    <p:sldId id="366" r:id="rId45"/>
    <p:sldId id="367" r:id="rId46"/>
    <p:sldId id="368" r:id="rId47"/>
    <p:sldId id="369" r:id="rId48"/>
    <p:sldId id="370" r:id="rId49"/>
    <p:sldId id="371" r:id="rId50"/>
    <p:sldId id="352" r:id="rId51"/>
    <p:sldId id="307" r:id="rId52"/>
    <p:sldId id="305" r:id="rId53"/>
    <p:sldId id="304" r:id="rId54"/>
    <p:sldId id="308" r:id="rId55"/>
    <p:sldId id="306"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2" r:id="rId69"/>
    <p:sldId id="321" r:id="rId70"/>
    <p:sldId id="323" r:id="rId71"/>
    <p:sldId id="327" r:id="rId72"/>
    <p:sldId id="328" r:id="rId73"/>
    <p:sldId id="326" r:id="rId74"/>
    <p:sldId id="324" r:id="rId75"/>
    <p:sldId id="325" r:id="rId76"/>
    <p:sldId id="331" r:id="rId77"/>
    <p:sldId id="330"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50" r:id="rId96"/>
    <p:sldId id="349" r:id="rId97"/>
    <p:sldId id="351" r:id="rId98"/>
    <p:sldId id="280" r:id="rId99"/>
    <p:sldId id="288" r:id="rId100"/>
    <p:sldId id="289" r:id="rId101"/>
    <p:sldId id="290" r:id="rId102"/>
    <p:sldId id="291" r:id="rId103"/>
    <p:sldId id="292" r:id="rId104"/>
    <p:sldId id="293" r:id="rId105"/>
    <p:sldId id="353" r:id="rId106"/>
    <p:sldId id="354" r:id="rId107"/>
    <p:sldId id="355" r:id="rId108"/>
    <p:sldId id="356" r:id="rId109"/>
    <p:sldId id="357" r:id="rId110"/>
    <p:sldId id="358" r:id="rId111"/>
    <p:sldId id="359" r:id="rId112"/>
    <p:sldId id="360" r:id="rId113"/>
    <p:sldId id="372" r:id="rId114"/>
    <p:sldId id="373" r:id="rId115"/>
    <p:sldId id="374"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D48234-4C59-4AF6-B318-AE77CDE7CCDB}">
          <p14:sldIdLst>
            <p14:sldId id="257"/>
            <p14:sldId id="258"/>
          </p14:sldIdLst>
        </p14:section>
        <p14:section name="What is Cosmos DB" id="{535F88F6-B360-421D-8ACB-27A9073278EE}">
          <p14:sldIdLst>
            <p14:sldId id="259"/>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osmos DB Architecture" id="{EBF9CAFE-C967-45A0-83BA-3799F91C731F}">
          <p14:sldIdLst>
            <p14:sldId id="287"/>
            <p14:sldId id="281"/>
            <p14:sldId id="282"/>
            <p14:sldId id="283"/>
            <p14:sldId id="284"/>
            <p14:sldId id="285"/>
            <p14:sldId id="286"/>
          </p14:sldIdLst>
        </p14:section>
        <p14:section name="Capacity" id="{C2C972EC-EAB7-4CF3-9ADB-72550E9C3687}">
          <p14:sldIdLst>
            <p14:sldId id="279"/>
            <p14:sldId id="294"/>
            <p14:sldId id="295"/>
            <p14:sldId id="296"/>
            <p14:sldId id="297"/>
            <p14:sldId id="298"/>
            <p14:sldId id="299"/>
            <p14:sldId id="300"/>
            <p14:sldId id="301"/>
            <p14:sldId id="302"/>
            <p14:sldId id="361"/>
            <p14:sldId id="362"/>
          </p14:sldIdLst>
        </p14:section>
        <p14:section name="Partitioning" id="{B67A51DA-D46F-42EA-A8E8-5A61EFD62280}">
          <p14:sldIdLst>
            <p14:sldId id="363"/>
            <p14:sldId id="364"/>
            <p14:sldId id="365"/>
            <p14:sldId id="366"/>
            <p14:sldId id="367"/>
            <p14:sldId id="368"/>
            <p14:sldId id="369"/>
            <p14:sldId id="370"/>
            <p14:sldId id="371"/>
          </p14:sldIdLst>
        </p14:section>
        <p14:section name="Provisioning" id="{009C309A-F1E4-4558-A550-E42DB7C73BAF}">
          <p14:sldIdLst>
            <p14:sldId id="352"/>
            <p14:sldId id="307"/>
            <p14:sldId id="305"/>
            <p14:sldId id="304"/>
            <p14:sldId id="308"/>
            <p14:sldId id="306"/>
            <p14:sldId id="309"/>
            <p14:sldId id="310"/>
            <p14:sldId id="311"/>
            <p14:sldId id="312"/>
            <p14:sldId id="313"/>
            <p14:sldId id="314"/>
            <p14:sldId id="315"/>
            <p14:sldId id="316"/>
            <p14:sldId id="317"/>
            <p14:sldId id="318"/>
            <p14:sldId id="319"/>
            <p14:sldId id="320"/>
            <p14:sldId id="322"/>
            <p14:sldId id="321"/>
            <p14:sldId id="323"/>
            <p14:sldId id="327"/>
            <p14:sldId id="328"/>
            <p14:sldId id="326"/>
            <p14:sldId id="324"/>
            <p14:sldId id="325"/>
            <p14:sldId id="331"/>
            <p14:sldId id="330"/>
            <p14:sldId id="332"/>
            <p14:sldId id="333"/>
            <p14:sldId id="334"/>
            <p14:sldId id="335"/>
            <p14:sldId id="336"/>
            <p14:sldId id="337"/>
            <p14:sldId id="338"/>
            <p14:sldId id="339"/>
            <p14:sldId id="340"/>
            <p14:sldId id="341"/>
            <p14:sldId id="342"/>
            <p14:sldId id="343"/>
            <p14:sldId id="344"/>
            <p14:sldId id="345"/>
            <p14:sldId id="346"/>
            <p14:sldId id="347"/>
            <p14:sldId id="348"/>
            <p14:sldId id="350"/>
            <p14:sldId id="349"/>
            <p14:sldId id="351"/>
          </p14:sldIdLst>
        </p14:section>
        <p14:section name="Consistency Levels" id="{A0F5F907-010B-4EFC-833B-25CBED6E1FA6}">
          <p14:sldIdLst>
            <p14:sldId id="280"/>
            <p14:sldId id="288"/>
            <p14:sldId id="289"/>
            <p14:sldId id="290"/>
            <p14:sldId id="291"/>
            <p14:sldId id="292"/>
            <p14:sldId id="293"/>
            <p14:sldId id="353"/>
            <p14:sldId id="354"/>
            <p14:sldId id="355"/>
            <p14:sldId id="356"/>
            <p14:sldId id="357"/>
            <p14:sldId id="358"/>
            <p14:sldId id="359"/>
            <p14:sldId id="360"/>
          </p14:sldIdLst>
        </p14:section>
        <p14:section name="Change Feed" id="{79440709-375D-4EF1-90E0-62942DCCECC9}">
          <p14:sldIdLst>
            <p14:sldId id="372"/>
            <p14:sldId id="373"/>
            <p14:sldId id="374"/>
            <p14:sldId id="380"/>
            <p14:sldId id="381"/>
            <p14:sldId id="382"/>
            <p14:sldId id="383"/>
            <p14:sldId id="384"/>
            <p14:sldId id="385"/>
            <p14:sldId id="386"/>
            <p14:sldId id="387"/>
            <p14:sldId id="388"/>
            <p14:sldId id="389"/>
            <p14:sldId id="390"/>
            <p14:sldId id="391"/>
            <p14:sldId id="392"/>
            <p14:sldId id="393"/>
            <p14:sldId id="394"/>
            <p14:sldId id="395"/>
            <p14:sldId id="396"/>
          </p14:sldIdLst>
        </p14:section>
        <p14:section name="Demo" id="{A52E954B-102D-4141-B719-E7028C432E24}">
          <p14:sldIdLst>
            <p14:sldId id="397"/>
          </p14:sldIdLst>
        </p14:section>
        <p14:section name="Thank You" id="{684B9CC2-3B9A-4E9C-A7C0-1B3956F81EEB}">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1C97"/>
    <a:srgbClr val="FAC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autoAdjust="0"/>
    <p:restoredTop sz="82063" autoAdjust="0"/>
  </p:normalViewPr>
  <p:slideViewPr>
    <p:cSldViewPr snapToGrid="0">
      <p:cViewPr varScale="1">
        <p:scale>
          <a:sx n="94" d="100"/>
          <a:sy n="94" d="100"/>
        </p:scale>
        <p:origin x="468"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7B4EF-4190-4126-BC54-431F4F9DB15B}"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84AD1-8B9E-4219-8E7B-65D7FBC247CE}" type="slidenum">
              <a:rPr lang="en-US" smtClean="0"/>
              <a:t>‹#›</a:t>
            </a:fld>
            <a:endParaRPr lang="en-US"/>
          </a:p>
        </p:txBody>
      </p:sp>
    </p:spTree>
    <p:extLst>
      <p:ext uri="{BB962C8B-B14F-4D97-AF65-F5344CB8AC3E}">
        <p14:creationId xmlns:p14="http://schemas.microsoft.com/office/powerpoint/2010/main" val="11868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34508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70758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120</a:t>
            </a:fld>
            <a:endParaRPr lang="en-US"/>
          </a:p>
        </p:txBody>
      </p:sp>
    </p:spTree>
    <p:extLst>
      <p:ext uri="{BB962C8B-B14F-4D97-AF65-F5344CB8AC3E}">
        <p14:creationId xmlns:p14="http://schemas.microsoft.com/office/powerpoint/2010/main" val="19493934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3CB84AD1-8B9E-4219-8E7B-65D7FBC247CE}" type="slidenum">
              <a:rPr lang="en-US" smtClean="0"/>
              <a:t>121</a:t>
            </a:fld>
            <a:endParaRPr lang="en-US"/>
          </a:p>
        </p:txBody>
      </p:sp>
    </p:spTree>
    <p:extLst>
      <p:ext uri="{BB962C8B-B14F-4D97-AF65-F5344CB8AC3E}">
        <p14:creationId xmlns:p14="http://schemas.microsoft.com/office/powerpoint/2010/main" val="12974486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122</a:t>
            </a:fld>
            <a:endParaRPr lang="en-US"/>
          </a:p>
        </p:txBody>
      </p:sp>
    </p:spTree>
    <p:extLst>
      <p:ext uri="{BB962C8B-B14F-4D97-AF65-F5344CB8AC3E}">
        <p14:creationId xmlns:p14="http://schemas.microsoft.com/office/powerpoint/2010/main" val="14815528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123</a:t>
            </a:fld>
            <a:endParaRPr lang="en-US"/>
          </a:p>
        </p:txBody>
      </p:sp>
    </p:spTree>
    <p:extLst>
      <p:ext uri="{BB962C8B-B14F-4D97-AF65-F5344CB8AC3E}">
        <p14:creationId xmlns:p14="http://schemas.microsoft.com/office/powerpoint/2010/main" val="7655969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124</a:t>
            </a:fld>
            <a:endParaRPr lang="en-US"/>
          </a:p>
        </p:txBody>
      </p:sp>
    </p:spTree>
    <p:extLst>
      <p:ext uri="{BB962C8B-B14F-4D97-AF65-F5344CB8AC3E}">
        <p14:creationId xmlns:p14="http://schemas.microsoft.com/office/powerpoint/2010/main" val="4456770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3CB84AD1-8B9E-4219-8E7B-65D7FBC247CE}" type="slidenum">
              <a:rPr lang="en-US" smtClean="0"/>
              <a:t>125</a:t>
            </a:fld>
            <a:endParaRPr lang="en-US"/>
          </a:p>
        </p:txBody>
      </p:sp>
    </p:spTree>
    <p:extLst>
      <p:ext uri="{BB962C8B-B14F-4D97-AF65-F5344CB8AC3E}">
        <p14:creationId xmlns:p14="http://schemas.microsoft.com/office/powerpoint/2010/main" val="16462497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126</a:t>
            </a:fld>
            <a:endParaRPr lang="en-US"/>
          </a:p>
        </p:txBody>
      </p:sp>
    </p:spTree>
    <p:extLst>
      <p:ext uri="{BB962C8B-B14F-4D97-AF65-F5344CB8AC3E}">
        <p14:creationId xmlns:p14="http://schemas.microsoft.com/office/powerpoint/2010/main" val="3791610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3CB84AD1-8B9E-4219-8E7B-65D7FBC247CE}" type="slidenum">
              <a:rPr lang="en-US" smtClean="0"/>
              <a:t>127</a:t>
            </a:fld>
            <a:endParaRPr lang="en-US"/>
          </a:p>
        </p:txBody>
      </p:sp>
    </p:spTree>
    <p:extLst>
      <p:ext uri="{BB962C8B-B14F-4D97-AF65-F5344CB8AC3E}">
        <p14:creationId xmlns:p14="http://schemas.microsoft.com/office/powerpoint/2010/main" val="16529756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128</a:t>
            </a:fld>
            <a:endParaRPr lang="en-US"/>
          </a:p>
        </p:txBody>
      </p:sp>
    </p:spTree>
    <p:extLst>
      <p:ext uri="{BB962C8B-B14F-4D97-AF65-F5344CB8AC3E}">
        <p14:creationId xmlns:p14="http://schemas.microsoft.com/office/powerpoint/2010/main" val="2607594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3CB84AD1-8B9E-4219-8E7B-65D7FBC247CE}" type="slidenum">
              <a:rPr lang="en-US" smtClean="0"/>
              <a:t>129</a:t>
            </a:fld>
            <a:endParaRPr lang="en-US"/>
          </a:p>
        </p:txBody>
      </p:sp>
    </p:spTree>
    <p:extLst>
      <p:ext uri="{BB962C8B-B14F-4D97-AF65-F5344CB8AC3E}">
        <p14:creationId xmlns:p14="http://schemas.microsoft.com/office/powerpoint/2010/main" val="3526593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36295770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130</a:t>
            </a:fld>
            <a:endParaRPr lang="en-US"/>
          </a:p>
        </p:txBody>
      </p:sp>
    </p:spTree>
    <p:extLst>
      <p:ext uri="{BB962C8B-B14F-4D97-AF65-F5344CB8AC3E}">
        <p14:creationId xmlns:p14="http://schemas.microsoft.com/office/powerpoint/2010/main" val="3975853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7450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an atom-record-sequence (ARS) system.  Basically, the Cosmos DB translates all data models into atom-record-sequence based models.</a:t>
            </a:r>
          </a:p>
          <a:p>
            <a:endParaRPr lang="en-US" dirty="0"/>
          </a:p>
          <a:p>
            <a:r>
              <a:rPr lang="en-US" dirty="0"/>
              <a:t>So, everything becomes either an atom, a record, or a sequence.</a:t>
            </a:r>
          </a:p>
          <a:p>
            <a:endParaRPr lang="en-US" dirty="0"/>
          </a:p>
          <a:p>
            <a:r>
              <a:rPr lang="en-US" dirty="0"/>
              <a:t>An atom is a primitive type.</a:t>
            </a:r>
          </a:p>
          <a:p>
            <a:endParaRPr lang="en-US" dirty="0"/>
          </a:p>
          <a:p>
            <a:r>
              <a:rPr lang="en-US" dirty="0"/>
              <a:t>A record is a struct</a:t>
            </a:r>
          </a:p>
          <a:p>
            <a:endParaRPr lang="en-US" dirty="0"/>
          </a:p>
          <a:p>
            <a:r>
              <a:rPr lang="en-US" dirty="0"/>
              <a:t>A sequence is an array of either atoms, records, or structs.</a:t>
            </a:r>
          </a:p>
        </p:txBody>
      </p:sp>
      <p:sp>
        <p:nvSpPr>
          <p:cNvPr id="4" name="Slide Number Placeholder 3"/>
          <p:cNvSpPr>
            <a:spLocks noGrp="1"/>
          </p:cNvSpPr>
          <p:nvPr>
            <p:ph type="sldNum" sz="quarter" idx="5"/>
          </p:nvPr>
        </p:nvSpPr>
        <p:spPr/>
        <p:txBody>
          <a:bodyPr/>
          <a:lstStyle/>
          <a:p>
            <a:fld id="{3CB84AD1-8B9E-4219-8E7B-65D7FBC247CE}" type="slidenum">
              <a:rPr lang="en-US" smtClean="0"/>
              <a:t>26</a:t>
            </a:fld>
            <a:endParaRPr lang="en-US"/>
          </a:p>
        </p:txBody>
      </p:sp>
    </p:spTree>
    <p:extLst>
      <p:ext uri="{BB962C8B-B14F-4D97-AF65-F5344CB8AC3E}">
        <p14:creationId xmlns:p14="http://schemas.microsoft.com/office/powerpoint/2010/main" val="154332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all database operations is normalized by Azure Cosmos DB and is expressed by Request Units (or RUs for short).  Request unit is a performance currency abstracting the system resources such as CPU, IOPs, and memory that are required to perform the database operations supported by Azure Cosmos DB.</a:t>
            </a:r>
          </a:p>
          <a:p>
            <a:endParaRPr lang="en-US" dirty="0"/>
          </a:p>
          <a:p>
            <a:r>
              <a:rPr lang="en-US" dirty="0"/>
              <a:t>The cost to do a point read (i.e. fetching a single item by its ID and partition key value) for a 1-Kb item is 1 RU.  All other database operations are similarly assigned a cost using </a:t>
            </a:r>
            <a:r>
              <a:rPr lang="en-US" dirty="0" err="1"/>
              <a:t>RUs.</a:t>
            </a:r>
            <a:r>
              <a:rPr lang="en-US" dirty="0"/>
              <a:t>  No matter which API you use to interact with your Azure Cosmos container, costs are always measured by </a:t>
            </a:r>
            <a:r>
              <a:rPr lang="en-US" dirty="0" err="1"/>
              <a:t>RUs.</a:t>
            </a:r>
            <a:r>
              <a:rPr lang="en-US" dirty="0"/>
              <a:t>  Whether the database operation is a write, point read, or query, costs are always measured in </a:t>
            </a:r>
            <a:r>
              <a:rPr lang="en-US" dirty="0" err="1"/>
              <a:t>RUs.</a:t>
            </a:r>
            <a:endParaRPr lang="en-US" dirty="0"/>
          </a:p>
          <a:p>
            <a:endParaRPr lang="en-US" dirty="0"/>
          </a:p>
          <a:p>
            <a:r>
              <a:rPr lang="en-US" dirty="0"/>
              <a:t>You can examine the response header to track the number of RUs that are consumed by any database operation.</a:t>
            </a:r>
          </a:p>
        </p:txBody>
      </p:sp>
      <p:sp>
        <p:nvSpPr>
          <p:cNvPr id="4" name="Slide Number Placeholder 3"/>
          <p:cNvSpPr>
            <a:spLocks noGrp="1"/>
          </p:cNvSpPr>
          <p:nvPr>
            <p:ph type="sldNum" sz="quarter" idx="5"/>
          </p:nvPr>
        </p:nvSpPr>
        <p:spPr/>
        <p:txBody>
          <a:bodyPr/>
          <a:lstStyle/>
          <a:p>
            <a:fld id="{3CB84AD1-8B9E-4219-8E7B-65D7FBC247CE}" type="slidenum">
              <a:rPr lang="en-US" smtClean="0"/>
              <a:t>28</a:t>
            </a:fld>
            <a:endParaRPr lang="en-US"/>
          </a:p>
        </p:txBody>
      </p:sp>
    </p:spTree>
    <p:extLst>
      <p:ext uri="{BB962C8B-B14F-4D97-AF65-F5344CB8AC3E}">
        <p14:creationId xmlns:p14="http://schemas.microsoft.com/office/powerpoint/2010/main" val="160997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estimate the number of RUs consumed by your workload, consider the following factors:</a:t>
            </a:r>
          </a:p>
          <a:p>
            <a:endParaRPr lang="en-US" dirty="0"/>
          </a:p>
          <a:p>
            <a:r>
              <a:rPr lang="en-US" b="1" dirty="0"/>
              <a:t>Item Size</a:t>
            </a:r>
            <a:r>
              <a:rPr lang="en-US" b="0" dirty="0"/>
              <a:t>: As the size of an item increases, the number of RUs consumed to read or write the item also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29</a:t>
            </a:fld>
            <a:endParaRPr lang="en-US"/>
          </a:p>
        </p:txBody>
      </p:sp>
    </p:spTree>
    <p:extLst>
      <p:ext uri="{BB962C8B-B14F-4D97-AF65-F5344CB8AC3E}">
        <p14:creationId xmlns:p14="http://schemas.microsoft.com/office/powerpoint/2010/main" val="178342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Indexing</a:t>
            </a:r>
            <a:r>
              <a:rPr lang="en-US" b="0" dirty="0"/>
              <a:t>: By default, each item is automatically indexed.  Fewer RUs are consumed if you choose not to index some of your items in a container.</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30</a:t>
            </a:fld>
            <a:endParaRPr lang="en-US"/>
          </a:p>
        </p:txBody>
      </p:sp>
    </p:spTree>
    <p:extLst>
      <p:ext uri="{BB962C8B-B14F-4D97-AF65-F5344CB8AC3E}">
        <p14:creationId xmlns:p14="http://schemas.microsoft.com/office/powerpoint/2010/main" val="16560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Property Count</a:t>
            </a:r>
            <a:r>
              <a:rPr lang="en-US" b="0" dirty="0"/>
              <a:t>: Assuming the default indexing is on all properties, the number of RUs consumed to write an item increases as the item property count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31</a:t>
            </a:fld>
            <a:endParaRPr lang="en-US"/>
          </a:p>
        </p:txBody>
      </p:sp>
    </p:spTree>
    <p:extLst>
      <p:ext uri="{BB962C8B-B14F-4D97-AF65-F5344CB8AC3E}">
        <p14:creationId xmlns:p14="http://schemas.microsoft.com/office/powerpoint/2010/main" val="3460024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Indexed Properties</a:t>
            </a:r>
            <a:r>
              <a:rPr lang="en-US" b="0" dirty="0"/>
              <a:t>: An index policy on each container determines which properties are indexed by default.  To reduce the RU consumption for write operations, limit the number of indexed properties.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32</a:t>
            </a:fld>
            <a:endParaRPr lang="en-US"/>
          </a:p>
        </p:txBody>
      </p:sp>
    </p:spTree>
    <p:extLst>
      <p:ext uri="{BB962C8B-B14F-4D97-AF65-F5344CB8AC3E}">
        <p14:creationId xmlns:p14="http://schemas.microsoft.com/office/powerpoint/2010/main" val="294900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Consistency</a:t>
            </a:r>
            <a:r>
              <a:rPr lang="en-US" b="0" dirty="0"/>
              <a:t>: The strong and bounded staleness consistency levels consume approximately two times more RUs while performing read operation when compared to that of other relaxed consistency levels.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33</a:t>
            </a:fld>
            <a:endParaRPr lang="en-US"/>
          </a:p>
        </p:txBody>
      </p:sp>
    </p:spTree>
    <p:extLst>
      <p:ext uri="{BB962C8B-B14F-4D97-AF65-F5344CB8AC3E}">
        <p14:creationId xmlns:p14="http://schemas.microsoft.com/office/powerpoint/2010/main" val="250525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89740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Types of Reads</a:t>
            </a:r>
            <a:r>
              <a:rPr lang="en-US" b="0" dirty="0"/>
              <a:t>: Point reads cost significantly fewer RUs than queries.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34</a:t>
            </a:fld>
            <a:endParaRPr lang="en-US"/>
          </a:p>
        </p:txBody>
      </p:sp>
    </p:spTree>
    <p:extLst>
      <p:ext uri="{BB962C8B-B14F-4D97-AF65-F5344CB8AC3E}">
        <p14:creationId xmlns:p14="http://schemas.microsoft.com/office/powerpoint/2010/main" val="309022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patterns</a:t>
            </a:r>
            <a:r>
              <a:rPr lang="en-US" b="0" dirty="0"/>
              <a:t>: The complexity of a query affects how many RUs are consumed for an operation.  Factors that affect the cost of query operations include:</a:t>
            </a:r>
          </a:p>
          <a:p>
            <a:endParaRPr lang="en-US" b="0" dirty="0"/>
          </a:p>
          <a:p>
            <a:pPr marL="171450" indent="-171450">
              <a:buFont typeface="Arial" panose="020B0604020202020204" pitchFamily="34" charset="0"/>
              <a:buChar char="•"/>
            </a:pPr>
            <a:r>
              <a:rPr lang="en-US" b="0" dirty="0"/>
              <a:t>The number of query results</a:t>
            </a:r>
          </a:p>
          <a:p>
            <a:pPr marL="171450" indent="-171450">
              <a:buFont typeface="Arial" panose="020B0604020202020204" pitchFamily="34" charset="0"/>
              <a:buChar char="•"/>
            </a:pPr>
            <a:r>
              <a:rPr lang="en-US" b="0" dirty="0"/>
              <a:t>The number of predicates</a:t>
            </a:r>
          </a:p>
          <a:p>
            <a:pPr marL="171450" indent="-171450">
              <a:buFont typeface="Arial" panose="020B0604020202020204" pitchFamily="34" charset="0"/>
              <a:buChar char="•"/>
            </a:pPr>
            <a:r>
              <a:rPr lang="en-US" b="0" dirty="0"/>
              <a:t>The nature of the predicates</a:t>
            </a:r>
          </a:p>
          <a:p>
            <a:pPr marL="171450" indent="-171450">
              <a:buFont typeface="Arial" panose="020B0604020202020204" pitchFamily="34" charset="0"/>
              <a:buChar char="•"/>
            </a:pPr>
            <a:r>
              <a:rPr lang="en-US" b="0" dirty="0"/>
              <a:t>The number of user-defined functions</a:t>
            </a:r>
          </a:p>
          <a:p>
            <a:pPr marL="171450" indent="-171450">
              <a:buFont typeface="Arial" panose="020B0604020202020204" pitchFamily="34" charset="0"/>
              <a:buChar char="•"/>
            </a:pPr>
            <a:r>
              <a:rPr lang="en-US" b="0" dirty="0"/>
              <a:t>The size of the source data</a:t>
            </a:r>
          </a:p>
          <a:p>
            <a:pPr marL="171450" indent="-171450">
              <a:buFont typeface="Arial" panose="020B0604020202020204" pitchFamily="34" charset="0"/>
              <a:buChar char="•"/>
            </a:pPr>
            <a:r>
              <a:rPr lang="en-US" b="0" dirty="0"/>
              <a:t>The size of the result set</a:t>
            </a:r>
          </a:p>
          <a:p>
            <a:pPr marL="171450" indent="-171450">
              <a:buFont typeface="Arial" panose="020B0604020202020204" pitchFamily="34" charset="0"/>
              <a:buChar char="•"/>
            </a:pPr>
            <a:r>
              <a:rPr lang="en-US" b="0" dirty="0"/>
              <a:t>Projections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same query on the same data will always cost the same number of RUs on repeated executions.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35</a:t>
            </a:fld>
            <a:endParaRPr lang="en-US"/>
          </a:p>
        </p:txBody>
      </p:sp>
    </p:spTree>
    <p:extLst>
      <p:ext uri="{BB962C8B-B14F-4D97-AF65-F5344CB8AC3E}">
        <p14:creationId xmlns:p14="http://schemas.microsoft.com/office/powerpoint/2010/main" val="314424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 Usage</a:t>
            </a:r>
            <a:r>
              <a:rPr lang="en-US" b="0" dirty="0"/>
              <a:t>: As with queries, stored procedures and triggers consume RUs based on the complexity of the operations that are performed.  As you develop your application, inspect the request charge header to better understand how much RU capacity each operation consumes.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36</a:t>
            </a:fld>
            <a:endParaRPr lang="en-US"/>
          </a:p>
        </p:txBody>
      </p:sp>
    </p:spTree>
    <p:extLst>
      <p:ext uri="{BB962C8B-B14F-4D97-AF65-F5344CB8AC3E}">
        <p14:creationId xmlns:p14="http://schemas.microsoft.com/office/powerpoint/2010/main" val="668231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partitioning to scale individual containers in a database to meet the performance needs of your application.</a:t>
            </a:r>
          </a:p>
        </p:txBody>
      </p:sp>
      <p:sp>
        <p:nvSpPr>
          <p:cNvPr id="4" name="Slide Number Placeholder 3"/>
          <p:cNvSpPr>
            <a:spLocks noGrp="1"/>
          </p:cNvSpPr>
          <p:nvPr>
            <p:ph type="sldNum" sz="quarter" idx="5"/>
          </p:nvPr>
        </p:nvSpPr>
        <p:spPr/>
        <p:txBody>
          <a:bodyPr/>
          <a:lstStyle/>
          <a:p>
            <a:fld id="{3CB84AD1-8B9E-4219-8E7B-65D7FBC247CE}" type="slidenum">
              <a:rPr lang="en-US" smtClean="0"/>
              <a:t>39</a:t>
            </a:fld>
            <a:endParaRPr lang="en-US"/>
          </a:p>
        </p:txBody>
      </p:sp>
    </p:spTree>
    <p:extLst>
      <p:ext uri="{BB962C8B-B14F-4D97-AF65-F5344CB8AC3E}">
        <p14:creationId xmlns:p14="http://schemas.microsoft.com/office/powerpoint/2010/main" val="2930235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logical partition consists of a set of items that have the same partition key.</a:t>
            </a:r>
          </a:p>
          <a:p>
            <a:endParaRPr lang="en-US" dirty="0"/>
          </a:p>
          <a:p>
            <a:r>
              <a:rPr lang="en-US" dirty="0"/>
              <a:t>For example, in a container that contains data about food nutrition, all items contain a </a:t>
            </a:r>
            <a:r>
              <a:rPr lang="en-US" i="1" dirty="0" err="1"/>
              <a:t>foodGroup</a:t>
            </a:r>
            <a:r>
              <a:rPr lang="en-US" dirty="0"/>
              <a:t> property.  You can use </a:t>
            </a:r>
            <a:r>
              <a:rPr lang="en-US" i="1" dirty="0" err="1"/>
              <a:t>foodGroup</a:t>
            </a:r>
            <a:r>
              <a:rPr lang="en-US" dirty="0"/>
              <a:t> as the partition key for the container.  Group of items that have specific values for </a:t>
            </a:r>
            <a:r>
              <a:rPr lang="en-US" i="1" dirty="0" err="1"/>
              <a:t>foodGroup</a:t>
            </a:r>
            <a:r>
              <a:rPr lang="en-US" dirty="0"/>
              <a:t>, such as </a:t>
            </a:r>
            <a:r>
              <a:rPr lang="en-US" i="1" dirty="0"/>
              <a:t>Beef Products</a:t>
            </a:r>
            <a:r>
              <a:rPr lang="en-US" dirty="0"/>
              <a:t>, </a:t>
            </a:r>
            <a:r>
              <a:rPr lang="en-US" i="1" dirty="0"/>
              <a:t>Baked Products</a:t>
            </a:r>
            <a:r>
              <a:rPr lang="en-US" dirty="0"/>
              <a:t>, and </a:t>
            </a:r>
            <a:r>
              <a:rPr lang="en-US" i="1" dirty="0"/>
              <a:t>Sausages and Luncheon Meats</a:t>
            </a:r>
            <a:r>
              <a:rPr lang="en-US" dirty="0"/>
              <a:t>, form distinct logical partitions.</a:t>
            </a:r>
          </a:p>
          <a:p>
            <a:endParaRPr lang="en-US" dirty="0"/>
          </a:p>
          <a:p>
            <a:r>
              <a:rPr lang="en-US" dirty="0"/>
              <a:t>There is no limit to the number of logical partitions in your container.  Each logical partition can store up to 20Gb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40</a:t>
            </a:fld>
            <a:endParaRPr lang="en-US"/>
          </a:p>
        </p:txBody>
      </p:sp>
    </p:spTree>
    <p:extLst>
      <p:ext uri="{BB962C8B-B14F-4D97-AF65-F5344CB8AC3E}">
        <p14:creationId xmlns:p14="http://schemas.microsoft.com/office/powerpoint/2010/main" val="2048808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is scaled by distributing data and throughput across physical partitions.  Internally, one or more logical partitions are mapped to a single physical partition.  Typically smaller containers have many logical partitions but they only require a single physical partition.  Unlike logical partitions, physical partitions are an internal implementation of the system and they are entirely managed by Azure Cosmos DB.</a:t>
            </a:r>
          </a:p>
          <a:p>
            <a:endParaRPr lang="en-US" dirty="0"/>
          </a:p>
          <a:p>
            <a:r>
              <a:rPr lang="en-US" dirty="0"/>
              <a:t>The number of physical partitions in your container depends on the following:</a:t>
            </a:r>
          </a:p>
          <a:p>
            <a:endParaRPr lang="en-US" dirty="0"/>
          </a:p>
          <a:p>
            <a:pPr marL="171450" indent="-171450">
              <a:buFont typeface="Arial" panose="020B0604020202020204" pitchFamily="34" charset="0"/>
              <a:buChar char="•"/>
            </a:pPr>
            <a:r>
              <a:rPr lang="en-US" dirty="0"/>
              <a:t>The number of throughput provisioned (each individual physical partition can provide a throughput of up to 10,000 request unites per second).</a:t>
            </a:r>
          </a:p>
          <a:p>
            <a:pPr marL="171450" indent="-171450">
              <a:buFont typeface="Arial" panose="020B0604020202020204" pitchFamily="34" charset="0"/>
              <a:buChar char="•"/>
            </a:pPr>
            <a:r>
              <a:rPr lang="en-US" dirty="0"/>
              <a:t>The total data storage (each individual physical partition can store up to 50-Gb of data)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is no limit to the total number of physical partitions in  your container.  As your provisioned throughput or data size grows, Azure Cosmos DB will automatically create new physical partitions by splitting existing ones.  Physical partition splits do not impact your application’s availability.  After the physical partition split, all data within a single logical partition will still be stored on the same physical partition.  A physical partition split simply creates a new mapping of logical partitions to physical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41</a:t>
            </a:fld>
            <a:endParaRPr lang="en-US"/>
          </a:p>
        </p:txBody>
      </p:sp>
    </p:spTree>
    <p:extLst>
      <p:ext uri="{BB962C8B-B14F-4D97-AF65-F5344CB8AC3E}">
        <p14:creationId xmlns:p14="http://schemas.microsoft.com/office/powerpoint/2010/main" val="1671685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all</a:t>
            </a:r>
            <a:r>
              <a:rPr lang="en-US" b="0" dirty="0"/>
              <a:t> containers, your partition key should:</a:t>
            </a:r>
          </a:p>
          <a:p>
            <a:endParaRPr lang="en-US" b="0" dirty="0"/>
          </a:p>
          <a:p>
            <a:pPr marL="171450" indent="-171450">
              <a:buFont typeface="Arial" panose="020B0604020202020204" pitchFamily="34" charset="0"/>
              <a:buChar char="•"/>
            </a:pPr>
            <a:r>
              <a:rPr lang="en-US" b="0" dirty="0"/>
              <a:t>Be a property that has a value which does not change.  If a property is your partition key, you cannot update that property’s value.</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42</a:t>
            </a:fld>
            <a:endParaRPr lang="en-US"/>
          </a:p>
        </p:txBody>
      </p:sp>
    </p:spTree>
    <p:extLst>
      <p:ext uri="{BB962C8B-B14F-4D97-AF65-F5344CB8AC3E}">
        <p14:creationId xmlns:p14="http://schemas.microsoft.com/office/powerpoint/2010/main" val="4232959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high cardinality.  In other words, the property should have a wide range of possible values.</a:t>
            </a:r>
          </a:p>
        </p:txBody>
      </p:sp>
      <p:sp>
        <p:nvSpPr>
          <p:cNvPr id="4" name="Slide Number Placeholder 3"/>
          <p:cNvSpPr>
            <a:spLocks noGrp="1"/>
          </p:cNvSpPr>
          <p:nvPr>
            <p:ph type="sldNum" sz="quarter" idx="5"/>
          </p:nvPr>
        </p:nvSpPr>
        <p:spPr/>
        <p:txBody>
          <a:bodyPr/>
          <a:lstStyle/>
          <a:p>
            <a:fld id="{3CB84AD1-8B9E-4219-8E7B-65D7FBC247CE}" type="slidenum">
              <a:rPr lang="en-US" smtClean="0"/>
              <a:t>43</a:t>
            </a:fld>
            <a:endParaRPr lang="en-US"/>
          </a:p>
        </p:txBody>
      </p:sp>
    </p:spTree>
    <p:extLst>
      <p:ext uri="{BB962C8B-B14F-4D97-AF65-F5344CB8AC3E}">
        <p14:creationId xmlns:p14="http://schemas.microsoft.com/office/powerpoint/2010/main" val="2348276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request unit (RU) consumption and data storage evenly across all logical partitions.  This ensures even RU consumption and storage distribution across your physical partitions.</a:t>
            </a:r>
          </a:p>
          <a:p>
            <a:endParaRPr lang="en-US" dirty="0"/>
          </a:p>
          <a:p>
            <a:r>
              <a:rPr lang="en-US" dirty="0"/>
              <a:t>Some additional considerations for read-heavy containers</a:t>
            </a:r>
          </a:p>
        </p:txBody>
      </p:sp>
      <p:sp>
        <p:nvSpPr>
          <p:cNvPr id="4" name="Slide Number Placeholder 3"/>
          <p:cNvSpPr>
            <a:spLocks noGrp="1"/>
          </p:cNvSpPr>
          <p:nvPr>
            <p:ph type="sldNum" sz="quarter" idx="5"/>
          </p:nvPr>
        </p:nvSpPr>
        <p:spPr/>
        <p:txBody>
          <a:bodyPr/>
          <a:lstStyle/>
          <a:p>
            <a:fld id="{3CB84AD1-8B9E-4219-8E7B-65D7FBC247CE}" type="slidenum">
              <a:rPr lang="en-US" smtClean="0"/>
              <a:t>44</a:t>
            </a:fld>
            <a:endParaRPr lang="en-US"/>
          </a:p>
        </p:txBody>
      </p:sp>
    </p:spTree>
    <p:extLst>
      <p:ext uri="{BB962C8B-B14F-4D97-AF65-F5344CB8AC3E}">
        <p14:creationId xmlns:p14="http://schemas.microsoft.com/office/powerpoint/2010/main" val="1596260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read-heavy containers, however, you might want to choose a partition key that appears frequently as a filter in your queries.</a:t>
            </a:r>
          </a:p>
          <a:p>
            <a:endParaRPr lang="en-US" dirty="0"/>
          </a:p>
          <a:p>
            <a:r>
              <a:rPr lang="en-US" dirty="0"/>
              <a:t>However, if your container is small, you probably do not have enough physical partitions to need to worry about the performance impact of cross-partition queries.  Most small containers in Azure Cosmos DB only require one or two physical partitions.</a:t>
            </a:r>
          </a:p>
          <a:p>
            <a:endParaRPr lang="en-US" dirty="0"/>
          </a:p>
          <a:p>
            <a:r>
              <a:rPr lang="en-US" dirty="0"/>
              <a:t>Your container will require more than a few physical partitions when either of the following are true:</a:t>
            </a:r>
          </a:p>
          <a:p>
            <a:endParaRPr lang="en-US" dirty="0"/>
          </a:p>
          <a:p>
            <a:pPr marL="171450" indent="-171450">
              <a:buFont typeface="Arial" panose="020B0604020202020204" pitchFamily="34" charset="0"/>
              <a:buChar char="•"/>
            </a:pPr>
            <a:r>
              <a:rPr lang="en-US" dirty="0"/>
              <a:t>Your container will have over 30,000 RU’s provisioned</a:t>
            </a:r>
          </a:p>
          <a:p>
            <a:pPr marL="171450" indent="-171450">
              <a:buFont typeface="Arial" panose="020B0604020202020204" pitchFamily="34" charset="0"/>
              <a:buChar char="•"/>
            </a:pPr>
            <a:r>
              <a:rPr lang="en-US" dirty="0"/>
              <a:t>Your container will store over 100-Gb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45</a:t>
            </a:fld>
            <a:endParaRPr lang="en-US"/>
          </a:p>
        </p:txBody>
      </p:sp>
    </p:spTree>
    <p:extLst>
      <p:ext uri="{BB962C8B-B14F-4D97-AF65-F5344CB8AC3E}">
        <p14:creationId xmlns:p14="http://schemas.microsoft.com/office/powerpoint/2010/main" val="101951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479586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item Id</a:t>
            </a:r>
            <a:r>
              <a:rPr lang="en-US" i="0" dirty="0"/>
              <a:t> is a great partition key choice for the following reasons:</a:t>
            </a:r>
          </a:p>
          <a:p>
            <a:endParaRPr lang="en-US" i="0" dirty="0"/>
          </a:p>
          <a:p>
            <a:pPr marL="171450" indent="-171450">
              <a:buFont typeface="Arial" panose="020B0604020202020204" pitchFamily="34" charset="0"/>
              <a:buChar char="•"/>
            </a:pPr>
            <a:r>
              <a:rPr lang="en-US" i="0" dirty="0"/>
              <a:t>There are a wide range of possible values (one unique </a:t>
            </a:r>
            <a:r>
              <a:rPr lang="en-US" i="1" dirty="0"/>
              <a:t>item Id</a:t>
            </a:r>
            <a:r>
              <a:rPr lang="en-US" i="0" dirty="0"/>
              <a:t> per item)</a:t>
            </a:r>
          </a:p>
          <a:p>
            <a:pPr marL="171450" indent="-171450">
              <a:buFont typeface="Arial" panose="020B0604020202020204" pitchFamily="34" charset="0"/>
              <a:buChar char="•"/>
            </a:pPr>
            <a:r>
              <a:rPr lang="en-US" i="0" dirty="0"/>
              <a:t>Because there is a unique </a:t>
            </a:r>
            <a:r>
              <a:rPr lang="en-US" i="1" dirty="0"/>
              <a:t>item Id</a:t>
            </a:r>
            <a:r>
              <a:rPr lang="en-US" i="0" dirty="0"/>
              <a:t> per item, the </a:t>
            </a:r>
            <a:r>
              <a:rPr lang="en-US" i="1" dirty="0"/>
              <a:t>item Id</a:t>
            </a:r>
            <a:r>
              <a:rPr lang="en-US" i="0" dirty="0"/>
              <a:t> does a great job at evenly balancing RU consumption and data storage</a:t>
            </a:r>
          </a:p>
          <a:p>
            <a:pPr marL="171450" indent="-171450">
              <a:buFont typeface="Arial" panose="020B0604020202020204" pitchFamily="34" charset="0"/>
              <a:buChar char="•"/>
            </a:pPr>
            <a:r>
              <a:rPr lang="en-US" i="0" dirty="0"/>
              <a:t>You can easily do efficient point reads since you will always know an item’s partition key if you know it’s </a:t>
            </a:r>
            <a:r>
              <a:rPr lang="en-US" i="1" dirty="0"/>
              <a:t>item Id</a:t>
            </a:r>
          </a:p>
          <a:p>
            <a:pPr marL="0" indent="0">
              <a:buFont typeface="Arial" panose="020B0604020202020204" pitchFamily="34" charset="0"/>
              <a:buNone/>
            </a:pPr>
            <a:endParaRPr lang="en-US"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Some things to consider when selecting the </a:t>
            </a:r>
            <a:r>
              <a:rPr lang="en-US" i="1" dirty="0"/>
              <a:t>item Id</a:t>
            </a:r>
            <a:r>
              <a:rPr lang="en-US" i="0" dirty="0"/>
              <a:t> as the partition key include:</a:t>
            </a:r>
          </a:p>
        </p:txBody>
      </p:sp>
      <p:sp>
        <p:nvSpPr>
          <p:cNvPr id="4" name="Slide Number Placeholder 3"/>
          <p:cNvSpPr>
            <a:spLocks noGrp="1"/>
          </p:cNvSpPr>
          <p:nvPr>
            <p:ph type="sldNum" sz="quarter" idx="5"/>
          </p:nvPr>
        </p:nvSpPr>
        <p:spPr/>
        <p:txBody>
          <a:bodyPr/>
          <a:lstStyle/>
          <a:p>
            <a:fld id="{3CB84AD1-8B9E-4219-8E7B-65D7FBC247CE}" type="slidenum">
              <a:rPr lang="en-US" smtClean="0"/>
              <a:t>46</a:t>
            </a:fld>
            <a:endParaRPr lang="en-US"/>
          </a:p>
        </p:txBody>
      </p:sp>
    </p:spTree>
    <p:extLst>
      <p:ext uri="{BB962C8B-B14F-4D97-AF65-F5344CB8AC3E}">
        <p14:creationId xmlns:p14="http://schemas.microsoft.com/office/powerpoint/2010/main" val="2536034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dirty="0"/>
              <a:t>Some things to consider when selecting the </a:t>
            </a:r>
            <a:r>
              <a:rPr lang="en-US" i="1" dirty="0"/>
              <a:t>item Id</a:t>
            </a:r>
            <a:r>
              <a:rPr lang="en-US" i="0" dirty="0"/>
              <a:t> as the partition key include:</a:t>
            </a:r>
          </a:p>
          <a:p>
            <a:pPr marL="0" indent="0">
              <a:buFont typeface="Arial" panose="020B0604020202020204" pitchFamily="34" charset="0"/>
              <a:buNone/>
            </a:pPr>
            <a:endParaRPr lang="en-US" i="0" dirty="0"/>
          </a:p>
          <a:p>
            <a:pPr marL="171450" indent="-171450">
              <a:buFont typeface="Arial" panose="020B0604020202020204" pitchFamily="34" charset="0"/>
              <a:buChar char="•"/>
            </a:pPr>
            <a:r>
              <a:rPr lang="en-US" i="0" dirty="0"/>
              <a:t>If the </a:t>
            </a:r>
            <a:r>
              <a:rPr lang="en-US" i="1" dirty="0"/>
              <a:t>Item Id</a:t>
            </a:r>
            <a:r>
              <a:rPr lang="en-US" i="0" dirty="0"/>
              <a:t> is the partition key, it will become a unique identifier throughout your entire container</a:t>
            </a:r>
          </a:p>
          <a:p>
            <a:pPr marL="171450" indent="-171450">
              <a:buFont typeface="Arial" panose="020B0604020202020204" pitchFamily="34" charset="0"/>
              <a:buChar char="•"/>
            </a:pPr>
            <a:r>
              <a:rPr lang="en-US" i="0" dirty="0"/>
              <a:t>If you have a read-heavy container that has a lot of physical partitions, queries will be more efficient if they have an equality filter with the </a:t>
            </a:r>
            <a:r>
              <a:rPr lang="en-US" i="1" dirty="0"/>
              <a:t>item Id</a:t>
            </a:r>
            <a:r>
              <a:rPr lang="en-US" i="0" dirty="0"/>
              <a:t>.</a:t>
            </a:r>
          </a:p>
          <a:p>
            <a:pPr marL="171450" indent="-171450">
              <a:buFont typeface="Arial" panose="020B0604020202020204" pitchFamily="34" charset="0"/>
              <a:buChar char="•"/>
            </a:pPr>
            <a:r>
              <a:rPr lang="en-US" i="0" dirty="0"/>
              <a:t>You cannot run stored procedures or triggers across multiple logical partitions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47</a:t>
            </a:fld>
            <a:endParaRPr lang="en-US"/>
          </a:p>
        </p:txBody>
      </p:sp>
    </p:spTree>
    <p:extLst>
      <p:ext uri="{BB962C8B-B14F-4D97-AF65-F5344CB8AC3E}">
        <p14:creationId xmlns:p14="http://schemas.microsoft.com/office/powerpoint/2010/main" val="4100151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The provisioned throughput is financially based by SLAs.</a:t>
            </a:r>
          </a:p>
          <a:p>
            <a:endParaRPr lang="en-US" b="0" u="none" dirty="0"/>
          </a:p>
          <a:p>
            <a:r>
              <a:rPr lang="en-US" b="0" i="0" dirty="0">
                <a:solidFill>
                  <a:srgbClr val="171717"/>
                </a:solidFill>
                <a:effectLst/>
                <a:latin typeface="Segoe UI" panose="020B0502040204020203" pitchFamily="34" charset="0"/>
              </a:rPr>
              <a:t>If the workload on a logical partition consumes more than the throughput that's allocated to a specific logical partition, your operations are rate-limited. When rate-limiting occurs, you can either increase the throughput or retry the operations.</a:t>
            </a: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48</a:t>
            </a:fld>
            <a:endParaRPr lang="en-US"/>
          </a:p>
        </p:txBody>
      </p:sp>
    </p:spTree>
    <p:extLst>
      <p:ext uri="{BB962C8B-B14F-4D97-AF65-F5344CB8AC3E}">
        <p14:creationId xmlns:p14="http://schemas.microsoft.com/office/powerpoint/2010/main" val="3154678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Set Throughput on a Database</a:t>
            </a:r>
            <a:endParaRPr lang="en-US" b="0" u="none" dirty="0"/>
          </a:p>
          <a:p>
            <a:r>
              <a:rPr lang="en-US" b="0" u="none" dirty="0"/>
              <a:t>When you provision throughput on an Azure Cosmos database, the throughput is shared across all the containers in the database.</a:t>
            </a:r>
          </a:p>
          <a:p>
            <a:endParaRPr lang="en-US" b="0" u="none" dirty="0"/>
          </a:p>
          <a:p>
            <a:r>
              <a:rPr lang="en-US" b="0" u="none" dirty="0"/>
              <a:t>Sharing the database-level provisioned throughput among its containers is analogous to hosting a database on a cluster of machines.  Because all containers within a database share the resources available on a machine, you naturally do not get predictable performance on any specific container.</a:t>
            </a:r>
          </a:p>
          <a:p>
            <a:endParaRPr lang="en-US" b="0" u="none" dirty="0"/>
          </a:p>
          <a:p>
            <a:r>
              <a:rPr lang="en-US" b="0" u="none" dirty="0"/>
              <a:t>Because all containers within the database share the provisioned throughput, Azure Cosmos DB does not provide any predictable </a:t>
            </a:r>
            <a:r>
              <a:rPr lang="en-US" b="0" u="none" dirty="0" err="1"/>
              <a:t>throuhgpout</a:t>
            </a:r>
            <a:r>
              <a:rPr lang="en-US" b="0" u="none" dirty="0"/>
              <a:t> guarantees for a particular container in that database.  The portion of the throughput that a specific container can receive is dependent on:</a:t>
            </a:r>
          </a:p>
          <a:p>
            <a:endParaRPr lang="en-US" b="0" u="none" dirty="0"/>
          </a:p>
          <a:p>
            <a:pPr marL="171450" indent="-171450">
              <a:buFont typeface="Arial" panose="020B0604020202020204" pitchFamily="34" charset="0"/>
              <a:buChar char="•"/>
            </a:pPr>
            <a:r>
              <a:rPr lang="en-US" b="0" u="none" dirty="0"/>
              <a:t>The number of containers</a:t>
            </a:r>
          </a:p>
          <a:p>
            <a:pPr marL="171450" indent="-171450">
              <a:buFont typeface="Arial" panose="020B0604020202020204" pitchFamily="34" charset="0"/>
              <a:buChar char="•"/>
            </a:pPr>
            <a:r>
              <a:rPr lang="en-US" b="0" u="none" dirty="0"/>
              <a:t>The choice of partition keys for various containers</a:t>
            </a:r>
          </a:p>
          <a:p>
            <a:pPr marL="171450" indent="-171450">
              <a:buFont typeface="Arial" panose="020B0604020202020204" pitchFamily="34" charset="0"/>
              <a:buChar char="•"/>
            </a:pPr>
            <a:r>
              <a:rPr lang="en-US" b="0" u="none" dirty="0"/>
              <a:t>The distribution of the workload across various logical partitions of the containers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Containers in a shared throughput database share the throughput allocated to that database.  You can have up to four containers with a minimum of 400 RU/s on the database.  With standard (manual provisioned throughput, each new container after the first four will require an additional 100 RU/s minimum.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Maximum of 25 containers in a shared throughput database, which better enables throughput sharing across the containers.  After the first 25 containers, you can add more containers to the database only if they are provisioned with dedicated throughput, which is separate from the shared throughput of the database.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provisioned throughput, you can have up to 25 containers in a database with </a:t>
            </a:r>
            <a:r>
              <a:rPr lang="en-US" b="0" u="none" dirty="0" err="1"/>
              <a:t>autoscale</a:t>
            </a:r>
            <a:r>
              <a:rPr lang="en-US" b="0" u="none" dirty="0"/>
              <a:t> max 4000 RU/s (scales between 400 – 4000 RU/s).</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49</a:t>
            </a:fld>
            <a:endParaRPr lang="en-US"/>
          </a:p>
        </p:txBody>
      </p:sp>
    </p:spTree>
    <p:extLst>
      <p:ext uri="{BB962C8B-B14F-4D97-AF65-F5344CB8AC3E}">
        <p14:creationId xmlns:p14="http://schemas.microsoft.com/office/powerpoint/2010/main" val="2192872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can host one or more logical partitions that belong to different containers within a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50</a:t>
            </a:fld>
            <a:endParaRPr lang="en-US"/>
          </a:p>
        </p:txBody>
      </p:sp>
    </p:spTree>
    <p:extLst>
      <p:ext uri="{BB962C8B-B14F-4D97-AF65-F5344CB8AC3E}">
        <p14:creationId xmlns:p14="http://schemas.microsoft.com/office/powerpoint/2010/main" val="2131412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container</a:t>
            </a:r>
            <a:endParaRPr lang="en-US" b="0" u="none" dirty="0"/>
          </a:p>
          <a:p>
            <a:pPr marL="0" indent="0">
              <a:buFont typeface="Arial" panose="020B0604020202020204" pitchFamily="34" charset="0"/>
              <a:buNone/>
            </a:pPr>
            <a:r>
              <a:rPr lang="en-US" b="0" u="none" dirty="0"/>
              <a:t>The throughput provisioned on an Azure Cosmos container is exclusively reserved for that container.  The container receives the provisioned throughput all the 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throughput provisioned for a container is evenly distributed among its physical partitions, and assuming a good partition key that distributes the logical partitions evenly among the physical partitions, the throughput is also distributed evenly across all the logical partitions of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You cannot selectively specify the throughput for logical partitions.  Because one or more logical partitions of a container are hosted by a physical partition, the physical partitions belong exclusively to the container and support the throughput provisioned on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recommends that you configure throughput at the container granularity when you want predictable performance for the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51</a:t>
            </a:fld>
            <a:endParaRPr lang="en-US"/>
          </a:p>
        </p:txBody>
      </p:sp>
    </p:spTree>
    <p:extLst>
      <p:ext uri="{BB962C8B-B14F-4D97-AF65-F5344CB8AC3E}">
        <p14:creationId xmlns:p14="http://schemas.microsoft.com/office/powerpoint/2010/main" val="1392040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hosts one or more logical partitions of a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52</a:t>
            </a:fld>
            <a:endParaRPr lang="en-US"/>
          </a:p>
        </p:txBody>
      </p:sp>
    </p:spTree>
    <p:extLst>
      <p:ext uri="{BB962C8B-B14F-4D97-AF65-F5344CB8AC3E}">
        <p14:creationId xmlns:p14="http://schemas.microsoft.com/office/powerpoint/2010/main" val="994869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database and a container</a:t>
            </a:r>
            <a:endParaRPr lang="en-US" b="0" u="none" dirty="0"/>
          </a:p>
          <a:p>
            <a:pPr marL="0" indent="0">
              <a:buFont typeface="Arial" panose="020B0604020202020204" pitchFamily="34" charset="0"/>
              <a:buNone/>
            </a:pPr>
            <a:r>
              <a:rPr lang="en-US" b="0" u="none" dirty="0"/>
              <a:t>You can combine the two models.  Provisioning throughput on both the database and the container is allowed.</a:t>
            </a:r>
            <a:endParaRPr lang="en-US" b="1" u="sng" dirty="0"/>
          </a:p>
        </p:txBody>
      </p:sp>
      <p:sp>
        <p:nvSpPr>
          <p:cNvPr id="4" name="Slide Number Placeholder 3"/>
          <p:cNvSpPr>
            <a:spLocks noGrp="1"/>
          </p:cNvSpPr>
          <p:nvPr>
            <p:ph type="sldNum" sz="quarter" idx="5"/>
          </p:nvPr>
        </p:nvSpPr>
        <p:spPr/>
        <p:txBody>
          <a:bodyPr/>
          <a:lstStyle/>
          <a:p>
            <a:fld id="{3CB84AD1-8B9E-4219-8E7B-65D7FBC247CE}" type="slidenum">
              <a:rPr lang="en-US" smtClean="0"/>
              <a:t>53</a:t>
            </a:fld>
            <a:endParaRPr lang="en-US"/>
          </a:p>
        </p:txBody>
      </p:sp>
    </p:spTree>
    <p:extLst>
      <p:ext uri="{BB962C8B-B14F-4D97-AF65-F5344CB8AC3E}">
        <p14:creationId xmlns:p14="http://schemas.microsoft.com/office/powerpoint/2010/main" val="2088995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Azure Cosmos DB, you can configure either standard (manual) or </a:t>
            </a:r>
            <a:r>
              <a:rPr lang="en-US" b="0" u="none" dirty="0" err="1"/>
              <a:t>autoscale</a:t>
            </a:r>
            <a:r>
              <a:rPr lang="en-US" b="0" u="none" dirty="0"/>
              <a:t> provisioned throughput on your database and containers.  </a:t>
            </a:r>
            <a:r>
              <a:rPr lang="en-US" b="0" u="none" dirty="0" err="1"/>
              <a:t>Autoscale</a:t>
            </a:r>
            <a:r>
              <a:rPr lang="en-US" b="0" u="none" dirty="0"/>
              <a:t> provisioned throughput allows you to </a:t>
            </a:r>
            <a:r>
              <a:rPr lang="en-US" b="1" u="none" dirty="0"/>
              <a:t>scale the throughput of your database or container automatically and instantly</a:t>
            </a:r>
            <a:r>
              <a:rPr lang="en-US" b="0" u="none" dirty="0"/>
              <a:t>.  The throughput is scaled based on the usage, without impacting the availability, latency, throughput, or performance of the workload.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Autoscale</a:t>
            </a:r>
            <a:r>
              <a:rPr lang="en-US" b="0" u="none" dirty="0"/>
              <a:t> provisioned throughput is well suited for mission-critical workloads that have variable or unpredictable traffic patterns, and require SLAs on high performance and scale.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Minimum threshold is 10% of the maximum threshold.</a:t>
            </a:r>
          </a:p>
          <a:p>
            <a:pPr marL="171450" indent="-171450">
              <a:buFont typeface="Arial" panose="020B0604020202020204" pitchFamily="34" charset="0"/>
              <a:buChar char="•"/>
            </a:pPr>
            <a:r>
              <a:rPr lang="en-US" b="0" u="none" dirty="0"/>
              <a:t>Entry point for </a:t>
            </a:r>
            <a:r>
              <a:rPr lang="en-US" b="0" u="none" dirty="0" err="1"/>
              <a:t>autoscale</a:t>
            </a:r>
            <a:r>
              <a:rPr lang="en-US" b="0" u="none" dirty="0"/>
              <a:t> maximum throughput starts at 4000 RU/s</a:t>
            </a:r>
          </a:p>
          <a:p>
            <a:pPr marL="171450" indent="-171450">
              <a:buFont typeface="Arial" panose="020B0604020202020204" pitchFamily="34" charset="0"/>
              <a:buChar char="•"/>
            </a:pPr>
            <a:r>
              <a:rPr lang="en-US" b="0" u="none" dirty="0"/>
              <a:t>Because scaling is automatic and instantaneous, at any point in time, you can consume up to the provisioned max with no delay</a:t>
            </a:r>
          </a:p>
        </p:txBody>
      </p:sp>
      <p:sp>
        <p:nvSpPr>
          <p:cNvPr id="4" name="Slide Number Placeholder 3"/>
          <p:cNvSpPr>
            <a:spLocks noGrp="1"/>
          </p:cNvSpPr>
          <p:nvPr>
            <p:ph type="sldNum" sz="quarter" idx="5"/>
          </p:nvPr>
        </p:nvSpPr>
        <p:spPr/>
        <p:txBody>
          <a:bodyPr/>
          <a:lstStyle/>
          <a:p>
            <a:fld id="{3CB84AD1-8B9E-4219-8E7B-65D7FBC247CE}" type="slidenum">
              <a:rPr lang="en-US" smtClean="0"/>
              <a:t>54</a:t>
            </a:fld>
            <a:endParaRPr lang="en-US"/>
          </a:p>
        </p:txBody>
      </p:sp>
    </p:spTree>
    <p:extLst>
      <p:ext uri="{BB962C8B-B14F-4D97-AF65-F5344CB8AC3E}">
        <p14:creationId xmlns:p14="http://schemas.microsoft.com/office/powerpoint/2010/main" val="3856598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Simple:</a:t>
            </a:r>
            <a:r>
              <a:rPr lang="en-US" b="0" u="none" dirty="0"/>
              <a:t> </a:t>
            </a:r>
            <a:r>
              <a:rPr lang="en-US" b="0" u="none" dirty="0" err="1"/>
              <a:t>Autoscale</a:t>
            </a:r>
            <a:r>
              <a:rPr lang="en-US" b="0" u="none" dirty="0"/>
              <a:t> removes the complexity of managing RU/s with custom scripting or manually scaling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55</a:t>
            </a:fld>
            <a:endParaRPr lang="en-US"/>
          </a:p>
        </p:txBody>
      </p:sp>
    </p:spTree>
    <p:extLst>
      <p:ext uri="{BB962C8B-B14F-4D97-AF65-F5344CB8AC3E}">
        <p14:creationId xmlns:p14="http://schemas.microsoft.com/office/powerpoint/2010/main" val="184406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1008438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Scalable:</a:t>
            </a:r>
            <a:r>
              <a:rPr lang="en-US" b="0" u="none" dirty="0"/>
              <a:t> Databases and containers automatically scale the provisioned throughput as needed.  There is no distribution to client connections, applications, or impact to Azure Cosmos DB SLAs.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56</a:t>
            </a:fld>
            <a:endParaRPr lang="en-US"/>
          </a:p>
        </p:txBody>
      </p:sp>
    </p:spTree>
    <p:extLst>
      <p:ext uri="{BB962C8B-B14F-4D97-AF65-F5344CB8AC3E}">
        <p14:creationId xmlns:p14="http://schemas.microsoft.com/office/powerpoint/2010/main" val="3877686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Cost-effective:</a:t>
            </a:r>
            <a:r>
              <a:rPr lang="en-US" b="0" u="none" dirty="0"/>
              <a:t>  </a:t>
            </a:r>
            <a:r>
              <a:rPr lang="en-US" b="0" u="none" dirty="0" err="1"/>
              <a:t>Autocale</a:t>
            </a:r>
            <a:r>
              <a:rPr lang="en-US" b="0" u="none" dirty="0"/>
              <a:t> helps optimize your RU/s usage and cost usage by scaling down when not in use.  You only pay for the resources that your workloads need on a per-hour basis.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Of all hours in a month, if you set </a:t>
            </a:r>
            <a:r>
              <a:rPr lang="en-US" b="0" u="none" dirty="0" err="1"/>
              <a:t>autoscale</a:t>
            </a:r>
            <a:r>
              <a:rPr lang="en-US" b="0" u="none" dirty="0"/>
              <a:t> max RU/s and use the full amount for 66% of the hours or less, you’ll save with </a:t>
            </a:r>
            <a:r>
              <a:rPr lang="en-US" b="0" u="none" dirty="0" err="1"/>
              <a:t>autoscale</a:t>
            </a:r>
            <a:r>
              <a:rPr lang="en-US" b="0" u="none" dirty="0"/>
              <a:t>.</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57</a:t>
            </a:fld>
            <a:endParaRPr lang="en-US"/>
          </a:p>
        </p:txBody>
      </p:sp>
    </p:spTree>
    <p:extLst>
      <p:ext uri="{BB962C8B-B14F-4D97-AF65-F5344CB8AC3E}">
        <p14:creationId xmlns:p14="http://schemas.microsoft.com/office/powerpoint/2010/main" val="1648687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Highly Available:</a:t>
            </a:r>
            <a:r>
              <a:rPr lang="en-US" b="0" u="none" dirty="0"/>
              <a:t> Databases and containers using </a:t>
            </a:r>
            <a:r>
              <a:rPr lang="en-US" b="0" u="none" dirty="0" err="1"/>
              <a:t>autoscale</a:t>
            </a:r>
            <a:r>
              <a:rPr lang="en-US" b="0" u="none" dirty="0"/>
              <a:t> use the same globally distributed, fault-tolerant, highly available Azure Cosmos DB backend to ensure data durability and high availability.</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58</a:t>
            </a:fld>
            <a:endParaRPr lang="en-US"/>
          </a:p>
        </p:txBody>
      </p:sp>
    </p:spTree>
    <p:extLst>
      <p:ext uri="{BB962C8B-B14F-4D97-AF65-F5344CB8AC3E}">
        <p14:creationId xmlns:p14="http://schemas.microsoft.com/office/powerpoint/2010/main" val="542913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Variable or unpredictable workloads:</a:t>
            </a:r>
            <a:r>
              <a:rPr lang="en-US" b="0" u="none" dirty="0"/>
              <a:t> When your workloads have variable or unpredictable spikes in usage, </a:t>
            </a:r>
            <a:r>
              <a:rPr lang="en-US" b="0" u="none" dirty="0" err="1"/>
              <a:t>autoscale</a:t>
            </a:r>
            <a:r>
              <a:rPr lang="en-US" b="0" u="none" dirty="0"/>
              <a:t> helps by automatically scaling up and down based on usage.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Retail websites that have different traffic patterns depending on seasonality</a:t>
            </a:r>
          </a:p>
          <a:p>
            <a:pPr marL="171450" indent="-171450">
              <a:buFont typeface="Arial" panose="020B0604020202020204" pitchFamily="34" charset="0"/>
              <a:buChar char="•"/>
            </a:pPr>
            <a:r>
              <a:rPr lang="en-US" b="0" u="none" dirty="0"/>
              <a:t>IOT workloads that have spikes at various times during the day</a:t>
            </a:r>
          </a:p>
          <a:p>
            <a:pPr marL="171450" indent="-171450">
              <a:buFont typeface="Arial" panose="020B0604020202020204" pitchFamily="34" charset="0"/>
              <a:buChar char="•"/>
            </a:pPr>
            <a:r>
              <a:rPr lang="en-US" b="0" u="none" dirty="0"/>
              <a:t>Line of business applications that see peek usage a few times a month or year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you no longer need to manually provision for peak or average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59</a:t>
            </a:fld>
            <a:endParaRPr lang="en-US"/>
          </a:p>
        </p:txBody>
      </p:sp>
    </p:spTree>
    <p:extLst>
      <p:ext uri="{BB962C8B-B14F-4D97-AF65-F5344CB8AC3E}">
        <p14:creationId xmlns:p14="http://schemas.microsoft.com/office/powerpoint/2010/main" val="2860966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New applications:</a:t>
            </a:r>
            <a:r>
              <a:rPr lang="en-US" b="0" u="none" dirty="0"/>
              <a:t>  If you are developing a new application and now sure about the throughput you need, </a:t>
            </a:r>
            <a:r>
              <a:rPr lang="en-US" b="0" u="none" dirty="0" err="1"/>
              <a:t>autoscale</a:t>
            </a:r>
            <a:r>
              <a:rPr lang="en-US" b="0" u="none" dirty="0"/>
              <a:t> makes it easy to get started.  You can start with </a:t>
            </a:r>
            <a:r>
              <a:rPr lang="en-US" b="0" u="none" dirty="0" err="1"/>
              <a:t>autoscale</a:t>
            </a:r>
            <a:r>
              <a:rPr lang="en-US" b="0" u="none" dirty="0"/>
              <a:t> entry point of 400 – 4000 RU/s, monitor your usage, and determine the right RU/s over time.</a:t>
            </a:r>
          </a:p>
        </p:txBody>
      </p:sp>
      <p:sp>
        <p:nvSpPr>
          <p:cNvPr id="4" name="Slide Number Placeholder 3"/>
          <p:cNvSpPr>
            <a:spLocks noGrp="1"/>
          </p:cNvSpPr>
          <p:nvPr>
            <p:ph type="sldNum" sz="quarter" idx="5"/>
          </p:nvPr>
        </p:nvSpPr>
        <p:spPr/>
        <p:txBody>
          <a:bodyPr/>
          <a:lstStyle/>
          <a:p>
            <a:fld id="{3CB84AD1-8B9E-4219-8E7B-65D7FBC247CE}" type="slidenum">
              <a:rPr lang="en-US" smtClean="0"/>
              <a:t>60</a:t>
            </a:fld>
            <a:endParaRPr lang="en-US"/>
          </a:p>
        </p:txBody>
      </p:sp>
    </p:spTree>
    <p:extLst>
      <p:ext uri="{BB962C8B-B14F-4D97-AF65-F5344CB8AC3E}">
        <p14:creationId xmlns:p14="http://schemas.microsoft.com/office/powerpoint/2010/main" val="990197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Infrequently used applications:</a:t>
            </a:r>
            <a:r>
              <a:rPr lang="en-US" b="0" u="none" dirty="0"/>
              <a:t>  If you have an application that is only used for a few hours several times a day, week, or month – such as a low-volume application/web/blog site – </a:t>
            </a:r>
            <a:r>
              <a:rPr lang="en-US" b="0" u="none" dirty="0" err="1"/>
              <a:t>autoscale</a:t>
            </a:r>
            <a:r>
              <a:rPr lang="en-US" b="0" u="none" dirty="0"/>
              <a:t> adjusts the capacity to handle peak usage and scales down when it’s over.</a:t>
            </a:r>
          </a:p>
        </p:txBody>
      </p:sp>
      <p:sp>
        <p:nvSpPr>
          <p:cNvPr id="4" name="Slide Number Placeholder 3"/>
          <p:cNvSpPr>
            <a:spLocks noGrp="1"/>
          </p:cNvSpPr>
          <p:nvPr>
            <p:ph type="sldNum" sz="quarter" idx="5"/>
          </p:nvPr>
        </p:nvSpPr>
        <p:spPr/>
        <p:txBody>
          <a:bodyPr/>
          <a:lstStyle/>
          <a:p>
            <a:fld id="{3CB84AD1-8B9E-4219-8E7B-65D7FBC247CE}" type="slidenum">
              <a:rPr lang="en-US" smtClean="0"/>
              <a:t>61</a:t>
            </a:fld>
            <a:endParaRPr lang="en-US"/>
          </a:p>
        </p:txBody>
      </p:sp>
    </p:spTree>
    <p:extLst>
      <p:ext uri="{BB962C8B-B14F-4D97-AF65-F5344CB8AC3E}">
        <p14:creationId xmlns:p14="http://schemas.microsoft.com/office/powerpoint/2010/main" val="218832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Development and test workloads:</a:t>
            </a:r>
            <a:r>
              <a:rPr lang="en-US" b="0" u="none" dirty="0"/>
              <a:t>  If you or your team uses Azure Cosmos databases and containers during work hours, but do not need them on nights or weekends, </a:t>
            </a:r>
            <a:r>
              <a:rPr lang="en-US" b="0" u="none" dirty="0" err="1"/>
              <a:t>autoscale</a:t>
            </a:r>
            <a:r>
              <a:rPr lang="en-US" b="0" u="none" dirty="0"/>
              <a:t> helps save cost by scaling down to a minimum when not in use.</a:t>
            </a:r>
          </a:p>
        </p:txBody>
      </p:sp>
      <p:sp>
        <p:nvSpPr>
          <p:cNvPr id="4" name="Slide Number Placeholder 3"/>
          <p:cNvSpPr>
            <a:spLocks noGrp="1"/>
          </p:cNvSpPr>
          <p:nvPr>
            <p:ph type="sldNum" sz="quarter" idx="5"/>
          </p:nvPr>
        </p:nvSpPr>
        <p:spPr/>
        <p:txBody>
          <a:bodyPr/>
          <a:lstStyle/>
          <a:p>
            <a:fld id="{3CB84AD1-8B9E-4219-8E7B-65D7FBC247CE}" type="slidenum">
              <a:rPr lang="en-US" smtClean="0"/>
              <a:t>62</a:t>
            </a:fld>
            <a:endParaRPr lang="en-US"/>
          </a:p>
        </p:txBody>
      </p:sp>
    </p:spTree>
    <p:extLst>
      <p:ext uri="{BB962C8B-B14F-4D97-AF65-F5344CB8AC3E}">
        <p14:creationId xmlns:p14="http://schemas.microsoft.com/office/powerpoint/2010/main" val="2875274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Scheduled production workloads/queries:</a:t>
            </a:r>
            <a:r>
              <a:rPr lang="en-US" b="0" u="none" dirty="0"/>
              <a:t>  If you have a series of scheduled requests, operations, or queries that you want to run during idle periods, you can do that easily with </a:t>
            </a:r>
            <a:r>
              <a:rPr lang="en-US" b="0" u="none" dirty="0" err="1"/>
              <a:t>autoscale</a:t>
            </a:r>
            <a:r>
              <a:rPr lang="en-US" b="0" u="none" dirty="0"/>
              <a:t>.  When you need to run the workloads, the throughput will automatically scale to what is needed and scale down afterward.</a:t>
            </a:r>
          </a:p>
        </p:txBody>
      </p:sp>
      <p:sp>
        <p:nvSpPr>
          <p:cNvPr id="4" name="Slide Number Placeholder 3"/>
          <p:cNvSpPr>
            <a:spLocks noGrp="1"/>
          </p:cNvSpPr>
          <p:nvPr>
            <p:ph type="sldNum" sz="quarter" idx="5"/>
          </p:nvPr>
        </p:nvSpPr>
        <p:spPr/>
        <p:txBody>
          <a:bodyPr/>
          <a:lstStyle/>
          <a:p>
            <a:fld id="{3CB84AD1-8B9E-4219-8E7B-65D7FBC247CE}" type="slidenum">
              <a:rPr lang="en-US" smtClean="0"/>
              <a:t>63</a:t>
            </a:fld>
            <a:endParaRPr lang="en-US"/>
          </a:p>
        </p:txBody>
      </p:sp>
    </p:spTree>
    <p:extLst>
      <p:ext uri="{BB962C8B-B14F-4D97-AF65-F5344CB8AC3E}">
        <p14:creationId xmlns:p14="http://schemas.microsoft.com/office/powerpoint/2010/main" val="3247412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Building a custom solution to these problems not only requires an enormous amount of time, but also introduces complexity in your application’s configuration or code.  </a:t>
            </a:r>
            <a:r>
              <a:rPr lang="en-US" b="0" u="none" dirty="0" err="1"/>
              <a:t>Autoscale</a:t>
            </a:r>
            <a:r>
              <a:rPr lang="en-US" b="0" u="none" dirty="0"/>
              <a:t> enable these scenarios out of the box and removes the need for custom or manual scaling of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64</a:t>
            </a:fld>
            <a:endParaRPr lang="en-US"/>
          </a:p>
        </p:txBody>
      </p:sp>
    </p:spTree>
    <p:extLst>
      <p:ext uri="{BB962C8B-B14F-4D97-AF65-F5344CB8AC3E}">
        <p14:creationId xmlns:p14="http://schemas.microsoft.com/office/powerpoint/2010/main" val="1243522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Let’s look at two of these situations; you could still potentially be charged more than you want/need to be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Is there something better – YES (maybe)</a:t>
            </a:r>
          </a:p>
        </p:txBody>
      </p:sp>
      <p:sp>
        <p:nvSpPr>
          <p:cNvPr id="4" name="Slide Number Placeholder 3"/>
          <p:cNvSpPr>
            <a:spLocks noGrp="1"/>
          </p:cNvSpPr>
          <p:nvPr>
            <p:ph type="sldNum" sz="quarter" idx="5"/>
          </p:nvPr>
        </p:nvSpPr>
        <p:spPr/>
        <p:txBody>
          <a:bodyPr/>
          <a:lstStyle/>
          <a:p>
            <a:fld id="{3CB84AD1-8B9E-4219-8E7B-65D7FBC247CE}" type="slidenum">
              <a:rPr lang="en-US" smtClean="0"/>
              <a:t>65</a:t>
            </a:fld>
            <a:endParaRPr lang="en-US"/>
          </a:p>
        </p:txBody>
      </p:sp>
    </p:spTree>
    <p:extLst>
      <p:ext uri="{BB962C8B-B14F-4D97-AF65-F5344CB8AC3E}">
        <p14:creationId xmlns:p14="http://schemas.microsoft.com/office/powerpoint/2010/main" val="285200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24910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provisioned throughput</a:t>
            </a:r>
            <a:r>
              <a:rPr lang="en-US" b="0" u="none" dirty="0"/>
              <a:t> mode, you have to commit to a certain amount of throughput that is provisioned on your databases and containers.  The cost of your database options is then deducted from the number of Request Units available every second.  At the end of your billing period, you get billed for the amount of throughput you have provisioned.</a:t>
            </a:r>
          </a:p>
        </p:txBody>
      </p:sp>
      <p:sp>
        <p:nvSpPr>
          <p:cNvPr id="4" name="Slide Number Placeholder 3"/>
          <p:cNvSpPr>
            <a:spLocks noGrp="1"/>
          </p:cNvSpPr>
          <p:nvPr>
            <p:ph type="sldNum" sz="quarter" idx="5"/>
          </p:nvPr>
        </p:nvSpPr>
        <p:spPr/>
        <p:txBody>
          <a:bodyPr/>
          <a:lstStyle/>
          <a:p>
            <a:fld id="{3CB84AD1-8B9E-4219-8E7B-65D7FBC247CE}" type="slidenum">
              <a:rPr lang="en-US" smtClean="0"/>
              <a:t>66</a:t>
            </a:fld>
            <a:endParaRPr lang="en-US"/>
          </a:p>
        </p:txBody>
      </p:sp>
    </p:spTree>
    <p:extLst>
      <p:ext uri="{BB962C8B-B14F-4D97-AF65-F5344CB8AC3E}">
        <p14:creationId xmlns:p14="http://schemas.microsoft.com/office/powerpoint/2010/main" val="32652606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serverless mode</a:t>
            </a:r>
            <a:r>
              <a:rPr lang="en-US" b="0" u="none" dirty="0"/>
              <a:t>, you do not have to provision any throughput when creating containers in your Azure Cosmos account.  At the end of your billing period, you get billed for the number of Request Units that were consumed by your database operations.</a:t>
            </a:r>
          </a:p>
        </p:txBody>
      </p:sp>
      <p:sp>
        <p:nvSpPr>
          <p:cNvPr id="4" name="Slide Number Placeholder 3"/>
          <p:cNvSpPr>
            <a:spLocks noGrp="1"/>
          </p:cNvSpPr>
          <p:nvPr>
            <p:ph type="sldNum" sz="quarter" idx="5"/>
          </p:nvPr>
        </p:nvSpPr>
        <p:spPr/>
        <p:txBody>
          <a:bodyPr/>
          <a:lstStyle/>
          <a:p>
            <a:fld id="{3CB84AD1-8B9E-4219-8E7B-65D7FBC247CE}" type="slidenum">
              <a:rPr lang="en-US" smtClean="0"/>
              <a:t>67</a:t>
            </a:fld>
            <a:endParaRPr lang="en-US"/>
          </a:p>
        </p:txBody>
      </p:sp>
    </p:spTree>
    <p:extLst>
      <p:ext uri="{BB962C8B-B14F-4D97-AF65-F5344CB8AC3E}">
        <p14:creationId xmlns:p14="http://schemas.microsoft.com/office/powerpoint/2010/main" val="34732712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resources yield specific performance characteristics that are different from what provisioned throughput resources deliver. (Once the service goes GA).</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Availability:</a:t>
            </a:r>
            <a:r>
              <a:rPr lang="en-US" b="0" u="none" dirty="0"/>
              <a:t>  The availability of serverless containers will be covered by SLA of 99.9% when Availability Zones are not used.  The SLA is 99.99% when Availability Zones are used.</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68</a:t>
            </a:fld>
            <a:endParaRPr lang="en-US"/>
          </a:p>
        </p:txBody>
      </p:sp>
    </p:spTree>
    <p:extLst>
      <p:ext uri="{BB962C8B-B14F-4D97-AF65-F5344CB8AC3E}">
        <p14:creationId xmlns:p14="http://schemas.microsoft.com/office/powerpoint/2010/main" val="974167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Latency:</a:t>
            </a:r>
            <a:r>
              <a:rPr lang="en-US" b="0" u="none" dirty="0"/>
              <a:t>  The latency of serverless will be covered by a Service Level Objective (SLO) of 10 milliseconds or less for point-reads and 30 milliseconds or less for writes.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69</a:t>
            </a:fld>
            <a:endParaRPr lang="en-US"/>
          </a:p>
        </p:txBody>
      </p:sp>
    </p:spTree>
    <p:extLst>
      <p:ext uri="{BB962C8B-B14F-4D97-AF65-F5344CB8AC3E}">
        <p14:creationId xmlns:p14="http://schemas.microsoft.com/office/powerpoint/2010/main" val="774662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Burstability:</a:t>
            </a:r>
            <a:r>
              <a:rPr lang="en-US" b="0" u="none" dirty="0"/>
              <a:t>  The Burstability of serverless containers will be covered by a Service Level Objective (SLO) of 95%.  This means the maximum Burstability can be attained at least 95% of the time.</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70</a:t>
            </a:fld>
            <a:endParaRPr lang="en-US"/>
          </a:p>
        </p:txBody>
      </p:sp>
    </p:spTree>
    <p:extLst>
      <p:ext uri="{BB962C8B-B14F-4D97-AF65-F5344CB8AC3E}">
        <p14:creationId xmlns:p14="http://schemas.microsoft.com/office/powerpoint/2010/main" val="20103917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Light traffic:</a:t>
            </a:r>
            <a:r>
              <a:rPr lang="en-US" b="0" u="none" dirty="0"/>
              <a:t>  Because provisioning capacity in such situations is not required and may be cost-prohibitive</a:t>
            </a:r>
          </a:p>
        </p:txBody>
      </p:sp>
      <p:sp>
        <p:nvSpPr>
          <p:cNvPr id="4" name="Slide Number Placeholder 3"/>
          <p:cNvSpPr>
            <a:spLocks noGrp="1"/>
          </p:cNvSpPr>
          <p:nvPr>
            <p:ph type="sldNum" sz="quarter" idx="5"/>
          </p:nvPr>
        </p:nvSpPr>
        <p:spPr/>
        <p:txBody>
          <a:bodyPr/>
          <a:lstStyle/>
          <a:p>
            <a:fld id="{3CB84AD1-8B9E-4219-8E7B-65D7FBC247CE}" type="slidenum">
              <a:rPr lang="en-US" smtClean="0"/>
              <a:t>71</a:t>
            </a:fld>
            <a:endParaRPr lang="en-US"/>
          </a:p>
        </p:txBody>
      </p:sp>
    </p:spTree>
    <p:extLst>
      <p:ext uri="{BB962C8B-B14F-4D97-AF65-F5344CB8AC3E}">
        <p14:creationId xmlns:p14="http://schemas.microsoft.com/office/powerpoint/2010/main" val="235586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Burstability:</a:t>
            </a:r>
            <a:r>
              <a:rPr lang="en-US" b="0" u="none" dirty="0"/>
              <a:t>  Because serverless containers can deliver up to 5,000 Request Units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72</a:t>
            </a:fld>
            <a:endParaRPr lang="en-US"/>
          </a:p>
        </p:txBody>
      </p:sp>
    </p:spTree>
    <p:extLst>
      <p:ext uri="{BB962C8B-B14F-4D97-AF65-F5344CB8AC3E}">
        <p14:creationId xmlns:p14="http://schemas.microsoft.com/office/powerpoint/2010/main" val="565871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Performance:</a:t>
            </a:r>
            <a:r>
              <a:rPr lang="en-US" b="0" u="none" dirty="0"/>
              <a:t>  Because serverless containers have specific performance characteristics</a:t>
            </a:r>
          </a:p>
        </p:txBody>
      </p:sp>
      <p:sp>
        <p:nvSpPr>
          <p:cNvPr id="4" name="Slide Number Placeholder 3"/>
          <p:cNvSpPr>
            <a:spLocks noGrp="1"/>
          </p:cNvSpPr>
          <p:nvPr>
            <p:ph type="sldNum" sz="quarter" idx="5"/>
          </p:nvPr>
        </p:nvSpPr>
        <p:spPr/>
        <p:txBody>
          <a:bodyPr/>
          <a:lstStyle/>
          <a:p>
            <a:fld id="{3CB84AD1-8B9E-4219-8E7B-65D7FBC247CE}" type="slidenum">
              <a:rPr lang="en-US" smtClean="0"/>
              <a:t>73</a:t>
            </a:fld>
            <a:endParaRPr lang="en-US"/>
          </a:p>
        </p:txBody>
      </p:sp>
    </p:spTree>
    <p:extLst>
      <p:ext uri="{BB962C8B-B14F-4D97-AF65-F5344CB8AC3E}">
        <p14:creationId xmlns:p14="http://schemas.microsoft.com/office/powerpoint/2010/main" val="4012486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p:txBody>
      </p:sp>
      <p:sp>
        <p:nvSpPr>
          <p:cNvPr id="4" name="Slide Number Placeholder 3"/>
          <p:cNvSpPr>
            <a:spLocks noGrp="1"/>
          </p:cNvSpPr>
          <p:nvPr>
            <p:ph type="sldNum" sz="quarter" idx="5"/>
          </p:nvPr>
        </p:nvSpPr>
        <p:spPr/>
        <p:txBody>
          <a:bodyPr/>
          <a:lstStyle/>
          <a:p>
            <a:fld id="{3CB84AD1-8B9E-4219-8E7B-65D7FBC247CE}" type="slidenum">
              <a:rPr lang="en-US" smtClean="0"/>
              <a:t>74</a:t>
            </a:fld>
            <a:endParaRPr lang="en-US"/>
          </a:p>
        </p:txBody>
      </p:sp>
    </p:spTree>
    <p:extLst>
      <p:ext uri="{BB962C8B-B14F-4D97-AF65-F5344CB8AC3E}">
        <p14:creationId xmlns:p14="http://schemas.microsoft.com/office/powerpoint/2010/main" val="3904250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Development</a:t>
            </a:r>
          </a:p>
          <a:p>
            <a:pPr marL="171450" indent="-171450">
              <a:buFont typeface="Arial" panose="020B0604020202020204" pitchFamily="34" charset="0"/>
              <a:buChar char="•"/>
            </a:pPr>
            <a:r>
              <a:rPr lang="en-US" b="0" u="none" dirty="0"/>
              <a:t>Testing</a:t>
            </a:r>
          </a:p>
          <a:p>
            <a:pPr marL="171450" indent="-171450">
              <a:buFont typeface="Arial" panose="020B0604020202020204" pitchFamily="34" charset="0"/>
              <a:buChar char="•"/>
            </a:pPr>
            <a:r>
              <a:rPr lang="en-US" b="0" u="none" dirty="0"/>
              <a:t>Prototyping</a:t>
            </a:r>
          </a:p>
          <a:p>
            <a:pPr marL="171450" indent="-171450">
              <a:buFont typeface="Arial" panose="020B0604020202020204" pitchFamily="34" charset="0"/>
              <a:buChar char="•"/>
            </a:pPr>
            <a:r>
              <a:rPr lang="en-US" b="0" u="none" dirty="0"/>
              <a:t>Proof of concept</a:t>
            </a:r>
          </a:p>
          <a:p>
            <a:pPr marL="171450" indent="-171450">
              <a:buFont typeface="Arial" panose="020B0604020202020204" pitchFamily="34" charset="0"/>
              <a:buChar char="•"/>
            </a:pPr>
            <a:r>
              <a:rPr lang="en-US" b="0" u="none" dirty="0"/>
              <a:t>Non-critical application with light traffic</a:t>
            </a:r>
          </a:p>
        </p:txBody>
      </p:sp>
      <p:sp>
        <p:nvSpPr>
          <p:cNvPr id="4" name="Slide Number Placeholder 3"/>
          <p:cNvSpPr>
            <a:spLocks noGrp="1"/>
          </p:cNvSpPr>
          <p:nvPr>
            <p:ph type="sldNum" sz="quarter" idx="5"/>
          </p:nvPr>
        </p:nvSpPr>
        <p:spPr/>
        <p:txBody>
          <a:bodyPr/>
          <a:lstStyle/>
          <a:p>
            <a:fld id="{3CB84AD1-8B9E-4219-8E7B-65D7FBC247CE}" type="slidenum">
              <a:rPr lang="en-US" smtClean="0"/>
              <a:t>75</a:t>
            </a:fld>
            <a:endParaRPr lang="en-US"/>
          </a:p>
        </p:txBody>
      </p:sp>
    </p:spTree>
    <p:extLst>
      <p:ext uri="{BB962C8B-B14F-4D97-AF65-F5344CB8AC3E}">
        <p14:creationId xmlns:p14="http://schemas.microsoft.com/office/powerpoint/2010/main" val="398595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158656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Single Region:</a:t>
            </a:r>
            <a:r>
              <a:rPr lang="en-US" b="0" u="none" dirty="0"/>
              <a:t>  A serverless account can only run in a single Azure region.  It is not possible to add additional Azure regions to a serverless account after you create it.</a:t>
            </a:r>
          </a:p>
        </p:txBody>
      </p:sp>
      <p:sp>
        <p:nvSpPr>
          <p:cNvPr id="4" name="Slide Number Placeholder 3"/>
          <p:cNvSpPr>
            <a:spLocks noGrp="1"/>
          </p:cNvSpPr>
          <p:nvPr>
            <p:ph type="sldNum" sz="quarter" idx="5"/>
          </p:nvPr>
        </p:nvSpPr>
        <p:spPr/>
        <p:txBody>
          <a:bodyPr/>
          <a:lstStyle/>
          <a:p>
            <a:fld id="{3CB84AD1-8B9E-4219-8E7B-65D7FBC247CE}" type="slidenum">
              <a:rPr lang="en-US" smtClean="0"/>
              <a:t>76</a:t>
            </a:fld>
            <a:endParaRPr lang="en-US"/>
          </a:p>
        </p:txBody>
      </p:sp>
    </p:spTree>
    <p:extLst>
      <p:ext uri="{BB962C8B-B14F-4D97-AF65-F5344CB8AC3E}">
        <p14:creationId xmlns:p14="http://schemas.microsoft.com/office/powerpoint/2010/main" val="19534534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It is not possible to enable the Synapse Link feature on a serverless account.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Azure Synapse Link for Azure Cosmos DB is a cloud-native hybrid transactional and analytical processing (HTAP) capability that enables you to run near real-time analytics over operational data in Azure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Synapse Link is in preview.</a:t>
            </a:r>
          </a:p>
        </p:txBody>
      </p:sp>
      <p:sp>
        <p:nvSpPr>
          <p:cNvPr id="4" name="Slide Number Placeholder 3"/>
          <p:cNvSpPr>
            <a:spLocks noGrp="1"/>
          </p:cNvSpPr>
          <p:nvPr>
            <p:ph type="sldNum" sz="quarter" idx="5"/>
          </p:nvPr>
        </p:nvSpPr>
        <p:spPr/>
        <p:txBody>
          <a:bodyPr/>
          <a:lstStyle/>
          <a:p>
            <a:fld id="{3CB84AD1-8B9E-4219-8E7B-65D7FBC247CE}" type="slidenum">
              <a:rPr lang="en-US" smtClean="0"/>
              <a:t>77</a:t>
            </a:fld>
            <a:endParaRPr lang="en-US"/>
          </a:p>
        </p:txBody>
      </p:sp>
    </p:spTree>
    <p:extLst>
      <p:ext uri="{BB962C8B-B14F-4D97-AF65-F5344CB8AC3E}">
        <p14:creationId xmlns:p14="http://schemas.microsoft.com/office/powerpoint/2010/main" val="1349371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Provisioning throughput is not required on serverless containers, so the following statements are applicable: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 cannot pass any throughput when creating a serverless container and doing so returns an error</a:t>
            </a:r>
          </a:p>
          <a:p>
            <a:pPr marL="171450" indent="-171450">
              <a:buFont typeface="Arial" panose="020B0604020202020204" pitchFamily="34" charset="0"/>
              <a:buChar char="•"/>
            </a:pPr>
            <a:r>
              <a:rPr lang="en-US" b="0" u="none" dirty="0"/>
              <a:t>You cannot read or update the throughput on a serverless container and doing so returns an error</a:t>
            </a:r>
          </a:p>
          <a:p>
            <a:pPr marL="171450" indent="-171450">
              <a:buFont typeface="Arial" panose="020B0604020202020204" pitchFamily="34" charset="0"/>
              <a:buChar char="•"/>
            </a:pPr>
            <a:r>
              <a:rPr lang="en-US" b="0" u="none" dirty="0"/>
              <a:t>You cannot create a shared throughput database in a serverless account and doing so returns an error</a:t>
            </a:r>
          </a:p>
        </p:txBody>
      </p:sp>
      <p:sp>
        <p:nvSpPr>
          <p:cNvPr id="4" name="Slide Number Placeholder 3"/>
          <p:cNvSpPr>
            <a:spLocks noGrp="1"/>
          </p:cNvSpPr>
          <p:nvPr>
            <p:ph type="sldNum" sz="quarter" idx="5"/>
          </p:nvPr>
        </p:nvSpPr>
        <p:spPr/>
        <p:txBody>
          <a:bodyPr/>
          <a:lstStyle/>
          <a:p>
            <a:fld id="{3CB84AD1-8B9E-4219-8E7B-65D7FBC247CE}" type="slidenum">
              <a:rPr lang="en-US" smtClean="0"/>
              <a:t>78</a:t>
            </a:fld>
            <a:endParaRPr lang="en-US"/>
          </a:p>
        </p:txBody>
      </p:sp>
    </p:spTree>
    <p:extLst>
      <p:ext uri="{BB962C8B-B14F-4D97-AF65-F5344CB8AC3E}">
        <p14:creationId xmlns:p14="http://schemas.microsoft.com/office/powerpoint/2010/main" val="1090704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deliver a maximum throughput Burstability of 5,000 Request Unites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79</a:t>
            </a:fld>
            <a:endParaRPr lang="en-US"/>
          </a:p>
        </p:txBody>
      </p:sp>
    </p:spTree>
    <p:extLst>
      <p:ext uri="{BB962C8B-B14F-4D97-AF65-F5344CB8AC3E}">
        <p14:creationId xmlns:p14="http://schemas.microsoft.com/office/powerpoint/2010/main" val="3996253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store a maximum of 50-Gb of data and indexes.</a:t>
            </a:r>
          </a:p>
        </p:txBody>
      </p:sp>
      <p:sp>
        <p:nvSpPr>
          <p:cNvPr id="4" name="Slide Number Placeholder 3"/>
          <p:cNvSpPr>
            <a:spLocks noGrp="1"/>
          </p:cNvSpPr>
          <p:nvPr>
            <p:ph type="sldNum" sz="quarter" idx="5"/>
          </p:nvPr>
        </p:nvSpPr>
        <p:spPr/>
        <p:txBody>
          <a:bodyPr/>
          <a:lstStyle/>
          <a:p>
            <a:fld id="{3CB84AD1-8B9E-4219-8E7B-65D7FBC247CE}" type="slidenum">
              <a:rPr lang="en-US" smtClean="0"/>
              <a:t>80</a:t>
            </a:fld>
            <a:endParaRPr lang="en-US"/>
          </a:p>
        </p:txBody>
      </p:sp>
    </p:spTree>
    <p:extLst>
      <p:ext uri="{BB962C8B-B14F-4D97-AF65-F5344CB8AC3E}">
        <p14:creationId xmlns:p14="http://schemas.microsoft.com/office/powerpoint/2010/main" val="1412634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is currently supported on the Azure Cosmos DB Core (SQL) API only.</a:t>
            </a:r>
          </a:p>
        </p:txBody>
      </p:sp>
      <p:sp>
        <p:nvSpPr>
          <p:cNvPr id="4" name="Slide Number Placeholder 3"/>
          <p:cNvSpPr>
            <a:spLocks noGrp="1"/>
          </p:cNvSpPr>
          <p:nvPr>
            <p:ph type="sldNum" sz="quarter" idx="5"/>
          </p:nvPr>
        </p:nvSpPr>
        <p:spPr/>
        <p:txBody>
          <a:bodyPr/>
          <a:lstStyle/>
          <a:p>
            <a:fld id="{3CB84AD1-8B9E-4219-8E7B-65D7FBC247CE}" type="slidenum">
              <a:rPr lang="en-US" smtClean="0"/>
              <a:t>81</a:t>
            </a:fld>
            <a:endParaRPr lang="en-US"/>
          </a:p>
        </p:txBody>
      </p:sp>
    </p:spTree>
    <p:extLst>
      <p:ext uri="{BB962C8B-B14F-4D97-AF65-F5344CB8AC3E}">
        <p14:creationId xmlns:p14="http://schemas.microsoft.com/office/powerpoint/2010/main" val="41451969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Migrating existing accounts to/from serverless mode is not currently supported.</a:t>
            </a:r>
          </a:p>
        </p:txBody>
      </p:sp>
      <p:sp>
        <p:nvSpPr>
          <p:cNvPr id="4" name="Slide Number Placeholder 3"/>
          <p:cNvSpPr>
            <a:spLocks noGrp="1"/>
          </p:cNvSpPr>
          <p:nvPr>
            <p:ph type="sldNum" sz="quarter" idx="5"/>
          </p:nvPr>
        </p:nvSpPr>
        <p:spPr/>
        <p:txBody>
          <a:bodyPr/>
          <a:lstStyle/>
          <a:p>
            <a:fld id="{3CB84AD1-8B9E-4219-8E7B-65D7FBC247CE}" type="slidenum">
              <a:rPr lang="en-US" smtClean="0"/>
              <a:t>82</a:t>
            </a:fld>
            <a:endParaRPr lang="en-US"/>
          </a:p>
        </p:txBody>
      </p:sp>
    </p:spTree>
    <p:extLst>
      <p:ext uri="{BB962C8B-B14F-4D97-AF65-F5344CB8AC3E}">
        <p14:creationId xmlns:p14="http://schemas.microsoft.com/office/powerpoint/2010/main" val="303530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83</a:t>
            </a:fld>
            <a:endParaRPr lang="en-US"/>
          </a:p>
        </p:txBody>
      </p:sp>
    </p:spTree>
    <p:extLst>
      <p:ext uri="{BB962C8B-B14F-4D97-AF65-F5344CB8AC3E}">
        <p14:creationId xmlns:p14="http://schemas.microsoft.com/office/powerpoint/2010/main" val="27892306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84</a:t>
            </a:fld>
            <a:endParaRPr lang="en-US"/>
          </a:p>
        </p:txBody>
      </p:sp>
    </p:spTree>
    <p:extLst>
      <p:ext uri="{BB962C8B-B14F-4D97-AF65-F5344CB8AC3E}">
        <p14:creationId xmlns:p14="http://schemas.microsoft.com/office/powerpoint/2010/main" val="3419805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85</a:t>
            </a:fld>
            <a:endParaRPr lang="en-US"/>
          </a:p>
        </p:txBody>
      </p:sp>
    </p:spTree>
    <p:extLst>
      <p:ext uri="{BB962C8B-B14F-4D97-AF65-F5344CB8AC3E}">
        <p14:creationId xmlns:p14="http://schemas.microsoft.com/office/powerpoint/2010/main" val="402914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992559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86</a:t>
            </a:fld>
            <a:endParaRPr lang="en-US"/>
          </a:p>
        </p:txBody>
      </p:sp>
    </p:spTree>
    <p:extLst>
      <p:ext uri="{BB962C8B-B14F-4D97-AF65-F5344CB8AC3E}">
        <p14:creationId xmlns:p14="http://schemas.microsoft.com/office/powerpoint/2010/main" val="18329335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87</a:t>
            </a:fld>
            <a:endParaRPr lang="en-US"/>
          </a:p>
        </p:txBody>
      </p:sp>
    </p:spTree>
    <p:extLst>
      <p:ext uri="{BB962C8B-B14F-4D97-AF65-F5344CB8AC3E}">
        <p14:creationId xmlns:p14="http://schemas.microsoft.com/office/powerpoint/2010/main" val="522313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88</a:t>
            </a:fld>
            <a:endParaRPr lang="en-US"/>
          </a:p>
        </p:txBody>
      </p:sp>
    </p:spTree>
    <p:extLst>
      <p:ext uri="{BB962C8B-B14F-4D97-AF65-F5344CB8AC3E}">
        <p14:creationId xmlns:p14="http://schemas.microsoft.com/office/powerpoint/2010/main" val="363529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89</a:t>
            </a:fld>
            <a:endParaRPr lang="en-US"/>
          </a:p>
        </p:txBody>
      </p:sp>
    </p:spTree>
    <p:extLst>
      <p:ext uri="{BB962C8B-B14F-4D97-AF65-F5344CB8AC3E}">
        <p14:creationId xmlns:p14="http://schemas.microsoft.com/office/powerpoint/2010/main" val="696417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90</a:t>
            </a:fld>
            <a:endParaRPr lang="en-US"/>
          </a:p>
        </p:txBody>
      </p:sp>
    </p:spTree>
    <p:extLst>
      <p:ext uri="{BB962C8B-B14F-4D97-AF65-F5344CB8AC3E}">
        <p14:creationId xmlns:p14="http://schemas.microsoft.com/office/powerpoint/2010/main" val="13347212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91</a:t>
            </a:fld>
            <a:endParaRPr lang="en-US"/>
          </a:p>
        </p:txBody>
      </p:sp>
    </p:spTree>
    <p:extLst>
      <p:ext uri="{BB962C8B-B14F-4D97-AF65-F5344CB8AC3E}">
        <p14:creationId xmlns:p14="http://schemas.microsoft.com/office/powerpoint/2010/main" val="34146435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92</a:t>
            </a:fld>
            <a:endParaRPr lang="en-US"/>
          </a:p>
        </p:txBody>
      </p:sp>
    </p:spTree>
    <p:extLst>
      <p:ext uri="{BB962C8B-B14F-4D97-AF65-F5344CB8AC3E}">
        <p14:creationId xmlns:p14="http://schemas.microsoft.com/office/powerpoint/2010/main" val="1241070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93</a:t>
            </a:fld>
            <a:endParaRPr lang="en-US"/>
          </a:p>
        </p:txBody>
      </p:sp>
    </p:spTree>
    <p:extLst>
      <p:ext uri="{BB962C8B-B14F-4D97-AF65-F5344CB8AC3E}">
        <p14:creationId xmlns:p14="http://schemas.microsoft.com/office/powerpoint/2010/main" val="3897763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20 = $5.00</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94</a:t>
            </a:fld>
            <a:endParaRPr lang="en-US"/>
          </a:p>
        </p:txBody>
      </p:sp>
    </p:spTree>
    <p:extLst>
      <p:ext uri="{BB962C8B-B14F-4D97-AF65-F5344CB8AC3E}">
        <p14:creationId xmlns:p14="http://schemas.microsoft.com/office/powerpoint/2010/main" val="42178135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250,000,000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250 = $62.50</a:t>
            </a:r>
          </a:p>
        </p:txBody>
      </p:sp>
      <p:sp>
        <p:nvSpPr>
          <p:cNvPr id="4" name="Slide Number Placeholder 3"/>
          <p:cNvSpPr>
            <a:spLocks noGrp="1"/>
          </p:cNvSpPr>
          <p:nvPr>
            <p:ph type="sldNum" sz="quarter" idx="5"/>
          </p:nvPr>
        </p:nvSpPr>
        <p:spPr/>
        <p:txBody>
          <a:bodyPr/>
          <a:lstStyle/>
          <a:p>
            <a:fld id="{3CB84AD1-8B9E-4219-8E7B-65D7FBC247CE}" type="slidenum">
              <a:rPr lang="en-US" smtClean="0"/>
              <a:t>95</a:t>
            </a:fld>
            <a:endParaRPr lang="en-US"/>
          </a:p>
        </p:txBody>
      </p:sp>
    </p:spTree>
    <p:extLst>
      <p:ext uri="{BB962C8B-B14F-4D97-AF65-F5344CB8AC3E}">
        <p14:creationId xmlns:p14="http://schemas.microsoft.com/office/powerpoint/2010/main" val="247187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2105011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consistency offers a linearizability guarantee.  Linearizability refers to serving requests concurrently.  The reads are guaranteed to return the most recent committed version of an item.  A client never sees an uncommitted or partial write.  Users are always guaranteed to read the latest committed write.</a:t>
            </a:r>
          </a:p>
          <a:p>
            <a:endParaRPr lang="en-US" dirty="0"/>
          </a:p>
          <a:p>
            <a:r>
              <a:rPr lang="en-US" dirty="0"/>
              <a:t>This graphic illustrates the strong consistency with musical notes.  After the data is written to the “West US 2” region, when you read the data from other regions, you get the most recent value..</a:t>
            </a:r>
          </a:p>
        </p:txBody>
      </p:sp>
      <p:sp>
        <p:nvSpPr>
          <p:cNvPr id="4" name="Slide Number Placeholder 3"/>
          <p:cNvSpPr>
            <a:spLocks noGrp="1"/>
          </p:cNvSpPr>
          <p:nvPr>
            <p:ph type="sldNum" sz="quarter" idx="5"/>
          </p:nvPr>
        </p:nvSpPr>
        <p:spPr/>
        <p:txBody>
          <a:bodyPr/>
          <a:lstStyle/>
          <a:p>
            <a:fld id="{3CB84AD1-8B9E-4219-8E7B-65D7FBC247CE}" type="slidenum">
              <a:rPr lang="en-US" smtClean="0"/>
              <a:t>97</a:t>
            </a:fld>
            <a:endParaRPr lang="en-US"/>
          </a:p>
        </p:txBody>
      </p:sp>
    </p:spTree>
    <p:extLst>
      <p:ext uri="{BB962C8B-B14F-4D97-AF65-F5344CB8AC3E}">
        <p14:creationId xmlns:p14="http://schemas.microsoft.com/office/powerpoint/2010/main" val="1276889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Bounded stateless: The reads are guaranteed to honor the consistent-prefix guarantee.  The reads might lag behind writes by at most “</a:t>
            </a:r>
            <a:r>
              <a:rPr lang="en-US" i="1" dirty="0"/>
              <a:t>K</a:t>
            </a:r>
            <a:r>
              <a:rPr lang="en-US" i="0" dirty="0"/>
              <a:t>” versions of an item or by “</a:t>
            </a:r>
            <a:r>
              <a:rPr lang="en-US" i="1" dirty="0"/>
              <a:t>T</a:t>
            </a:r>
            <a:r>
              <a:rPr lang="en-US" i="0" dirty="0"/>
              <a:t>” time interval, whichever is reached first.</a:t>
            </a:r>
          </a:p>
          <a:p>
            <a:endParaRPr lang="en-US" i="0" dirty="0"/>
          </a:p>
          <a:p>
            <a:r>
              <a:rPr lang="en-US" i="0" dirty="0"/>
              <a:t>For a single region account, the minimum value of K and T is 10 write operations or 5 seconds.  For multi-region accounts the minimum value of K and T is 100,000 write operations or 300 seconds.</a:t>
            </a:r>
          </a:p>
          <a:p>
            <a:endParaRPr lang="en-US" i="0" dirty="0"/>
          </a:p>
          <a:p>
            <a:r>
              <a:rPr lang="en-US" i="0" dirty="0"/>
              <a:t>Inside the staleness window, Bounded Staleness provides the following consistency guarantees:</a:t>
            </a:r>
          </a:p>
          <a:p>
            <a:endParaRPr lang="en-US" i="0" dirty="0"/>
          </a:p>
          <a:p>
            <a:pPr marL="171450" indent="-171450">
              <a:buFont typeface="Arial" panose="020B0604020202020204" pitchFamily="34" charset="0"/>
              <a:buChar char="•"/>
            </a:pPr>
            <a:r>
              <a:rPr lang="en-US" i="0" dirty="0"/>
              <a:t>Consistency for clients in the region for an account with single write region = Strong</a:t>
            </a:r>
          </a:p>
          <a:p>
            <a:pPr marL="171450" indent="-171450">
              <a:buFont typeface="Arial" panose="020B0604020202020204" pitchFamily="34" charset="0"/>
              <a:buChar char="•"/>
            </a:pPr>
            <a:r>
              <a:rPr lang="en-US" i="0" dirty="0"/>
              <a:t>Consistency for clients in different regions for an account with single write region = Strong</a:t>
            </a:r>
          </a:p>
          <a:p>
            <a:pPr marL="171450" indent="-171450">
              <a:buFont typeface="Arial" panose="020B0604020202020204" pitchFamily="34" charset="0"/>
              <a:buChar char="•"/>
            </a:pPr>
            <a:r>
              <a:rPr lang="en-US" dirty="0"/>
              <a:t>Consistency for clients writing to a single region for an account for an account with multiple write regions = Consistent Prefix</a:t>
            </a:r>
          </a:p>
          <a:p>
            <a:pPr marL="171450" indent="-171450">
              <a:buFont typeface="Arial" panose="020B0604020202020204" pitchFamily="34" charset="0"/>
              <a:buChar char="•"/>
            </a:pPr>
            <a:r>
              <a:rPr lang="en-US" dirty="0"/>
              <a:t>Consistency for clients writing to different regions for an account with multiple write regions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Bounded staleness if frequently chosen by globally distributed applications that expect low write latencies but require total global order guarantee.  Bounded staleness is great for applications featuring group collaboration and sharing, stock ticker, publish-subscribe/queueing etc.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graphic illustrates the bounded staleness consistency with musical notes.  After the data is written to the “West US 2” region, the “East US 2” and “Australia East” regions read the written value based on the configured maximum lag time or the maximum operations.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98</a:t>
            </a:fld>
            <a:endParaRPr lang="en-US"/>
          </a:p>
        </p:txBody>
      </p:sp>
    </p:spTree>
    <p:extLst>
      <p:ext uri="{BB962C8B-B14F-4D97-AF65-F5344CB8AC3E}">
        <p14:creationId xmlns:p14="http://schemas.microsoft.com/office/powerpoint/2010/main" val="4719116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consistency is the most widely used consistency level for both single region as well as globally distributed applications.  It provides write latencies, availability, and read throughput comparable to that of eventual consistency but also provides the consistency guarantees that suit the needs of applications written to operate in the context of a user.</a:t>
            </a:r>
          </a:p>
          <a:p>
            <a:endParaRPr lang="en-US" dirty="0"/>
          </a:p>
          <a:p>
            <a:r>
              <a:rPr lang="en-US" dirty="0"/>
              <a:t>This graphic illustrates the session consistency with musical notes.  The “West US 2” writer and the “West US 2” reader are using the same session (Session A) so they both read the same data at the time.  Whereas the “Australia East” region is using “Session B” so, it receives data later but in the same order as the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99</a:t>
            </a:fld>
            <a:endParaRPr lang="en-US"/>
          </a:p>
        </p:txBody>
      </p:sp>
    </p:spTree>
    <p:extLst>
      <p:ext uri="{BB962C8B-B14F-4D97-AF65-F5344CB8AC3E}">
        <p14:creationId xmlns:p14="http://schemas.microsoft.com/office/powerpoint/2010/main" val="1263987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prefix: Updates that are returned contain some prefix of all the updates, with no gaps.  Consistent prefix consistency level guarantees that reads neve see out-of-order writes.</a:t>
            </a:r>
          </a:p>
          <a:p>
            <a:endParaRPr lang="en-US" dirty="0"/>
          </a:p>
          <a:p>
            <a:r>
              <a:rPr lang="en-US" dirty="0"/>
              <a:t>If writes were performed in the order A/B/C, then a client sees either A, A/B, or A/B/C but never out-of-order permutations like A/C, B/A/C.  Consistent Prefix provides write latencies, availability, and read throughput comparable to that of eventual consistency, but also provides the order guarantees that suit the needs of scenarios where order is important.</a:t>
            </a:r>
          </a:p>
          <a:p>
            <a:endParaRPr lang="en-US" dirty="0"/>
          </a:p>
          <a:p>
            <a:r>
              <a:rPr lang="en-US" dirty="0"/>
              <a:t>Consistency guarantees for Consistent Prefix:</a:t>
            </a:r>
          </a:p>
          <a:p>
            <a:endParaRPr lang="en-US" dirty="0"/>
          </a:p>
          <a:p>
            <a:pPr marL="171450" indent="-171450">
              <a:buFont typeface="Arial" panose="020B0604020202020204" pitchFamily="34" charset="0"/>
              <a:buChar char="•"/>
            </a:pPr>
            <a:r>
              <a:rPr lang="en-US" dirty="0"/>
              <a:t>Consistency for clients in the same region for an account with single write region = Consistent Prefix</a:t>
            </a:r>
          </a:p>
          <a:p>
            <a:pPr marL="171450" indent="-171450">
              <a:buFont typeface="Arial" panose="020B0604020202020204" pitchFamily="34" charset="0"/>
              <a:buChar char="•"/>
            </a:pPr>
            <a:r>
              <a:rPr lang="en-US" dirty="0"/>
              <a:t>Consistency for clients in different regions for an account with single write region = Consistent Prefix</a:t>
            </a:r>
          </a:p>
          <a:p>
            <a:pPr marL="171450" indent="-171450">
              <a:buFont typeface="Arial" panose="020B0604020202020204" pitchFamily="34" charset="0"/>
              <a:buChar char="•"/>
            </a:pPr>
            <a:r>
              <a:rPr lang="en-US" dirty="0"/>
              <a:t>Consistency for clients writing to a single region for an account with multiple write regions = Consistent Prefix</a:t>
            </a:r>
          </a:p>
          <a:p>
            <a:pPr marL="171450" indent="-171450">
              <a:buFont typeface="Arial" panose="020B0604020202020204" pitchFamily="34" charset="0"/>
              <a:buChar char="•"/>
            </a:pPr>
            <a:r>
              <a:rPr lang="en-US" dirty="0"/>
              <a:t>Consistency for clients writing to multiple regions for an account with multiple write region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graphic illustrates the consistency prefix consistency with musical notes.  In all regions, the reads neve see out of order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100</a:t>
            </a:fld>
            <a:endParaRPr lang="en-US"/>
          </a:p>
        </p:txBody>
      </p:sp>
    </p:spTree>
    <p:extLst>
      <p:ext uri="{BB962C8B-B14F-4D97-AF65-F5344CB8AC3E}">
        <p14:creationId xmlns:p14="http://schemas.microsoft.com/office/powerpoint/2010/main" val="23720203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There is no ordering guarantee for reads.  In the absence of any further writes, the replicas eventually converge.</a:t>
            </a:r>
          </a:p>
          <a:p>
            <a:endParaRPr lang="en-US" dirty="0"/>
          </a:p>
          <a:p>
            <a:r>
              <a:rPr lang="en-US" dirty="0"/>
              <a:t>Eventual consistency is the weakest form of consistency because a client may read the values that are older than the ones it had read before.  Eventual consistency is ideal where the application does not require any ordering guarantees.  Examples include count of Retweet, Likes, or non-thread comments.</a:t>
            </a:r>
          </a:p>
          <a:p>
            <a:endParaRPr lang="en-US" dirty="0"/>
          </a:p>
          <a:p>
            <a:r>
              <a:rPr lang="en-US" dirty="0"/>
              <a:t>The graphic illustrates the eventual consistency with musical notes.</a:t>
            </a:r>
          </a:p>
        </p:txBody>
      </p:sp>
      <p:sp>
        <p:nvSpPr>
          <p:cNvPr id="4" name="Slide Number Placeholder 3"/>
          <p:cNvSpPr>
            <a:spLocks noGrp="1"/>
          </p:cNvSpPr>
          <p:nvPr>
            <p:ph type="sldNum" sz="quarter" idx="5"/>
          </p:nvPr>
        </p:nvSpPr>
        <p:spPr/>
        <p:txBody>
          <a:bodyPr/>
          <a:lstStyle/>
          <a:p>
            <a:fld id="{3CB84AD1-8B9E-4219-8E7B-65D7FBC247CE}" type="slidenum">
              <a:rPr lang="en-US" smtClean="0"/>
              <a:t>101</a:t>
            </a:fld>
            <a:endParaRPr lang="en-US"/>
          </a:p>
        </p:txBody>
      </p:sp>
    </p:spTree>
    <p:extLst>
      <p:ext uri="{BB962C8B-B14F-4D97-AF65-F5344CB8AC3E}">
        <p14:creationId xmlns:p14="http://schemas.microsoft.com/office/powerpoint/2010/main" val="36154831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you may often get stronger consistency guarantees.  Consistency guarantees for a read operation correspond to the freshness and ordering of the database state that you request.</a:t>
            </a:r>
          </a:p>
          <a:p>
            <a:endParaRPr lang="en-US" dirty="0"/>
          </a:p>
          <a:p>
            <a:r>
              <a:rPr lang="en-US" dirty="0"/>
              <a:t>If there are no write operations on the database, a read operation with </a:t>
            </a:r>
            <a:r>
              <a:rPr lang="en-US" b="1" dirty="0"/>
              <a:t>eventual</a:t>
            </a:r>
            <a:r>
              <a:rPr lang="en-US" b="0" dirty="0"/>
              <a:t>, </a:t>
            </a:r>
            <a:r>
              <a:rPr lang="en-US" b="1" dirty="0"/>
              <a:t>session</a:t>
            </a:r>
            <a:r>
              <a:rPr lang="en-US" b="0" dirty="0"/>
              <a:t>, or </a:t>
            </a:r>
            <a:r>
              <a:rPr lang="en-US" b="1" dirty="0"/>
              <a:t>consistent prefix</a:t>
            </a:r>
            <a:r>
              <a:rPr lang="en-US" b="0" dirty="0"/>
              <a:t> consistency level is likely to yield the same results as a read operation with strong consistency level.</a:t>
            </a:r>
          </a:p>
          <a:p>
            <a:endParaRPr lang="en-US" b="0" dirty="0"/>
          </a:p>
          <a:p>
            <a:r>
              <a:rPr lang="en-US" b="0" dirty="0"/>
              <a:t>If your Azure Cosmos account is configured with a consistency level other than the strong consistency, you can find out the probability that your clients may get strong and consistent reads for your workloads by looking at the </a:t>
            </a:r>
            <a:r>
              <a:rPr lang="en-US" b="0" i="1" dirty="0"/>
              <a:t>Probabilistically Bounded Staleness</a:t>
            </a:r>
            <a:r>
              <a:rPr lang="en-US" b="0" i="0" dirty="0"/>
              <a:t> (PBS) metric.</a:t>
            </a:r>
          </a:p>
          <a:p>
            <a:endParaRPr lang="en-US" b="0" i="0" dirty="0"/>
          </a:p>
          <a:p>
            <a:r>
              <a:rPr lang="en-US" b="0" i="0" dirty="0"/>
              <a:t>Probabilistic bounded staleness shows how eventual is your eventual consistency.  This metric provides an insight into how often your can get a stronger consistency than the consistency level that you have currently configured on your Azure Cosmos account.  In other words, you can see the </a:t>
            </a:r>
            <a:r>
              <a:rPr lang="en-US" b="0" i="0" dirty="0" err="1"/>
              <a:t>probablility</a:t>
            </a:r>
            <a:r>
              <a:rPr lang="en-US" b="0" i="0" dirty="0"/>
              <a:t> (measured in milliseconds) of getting strongly consistent reads for a combination of write and read regions.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102</a:t>
            </a:fld>
            <a:endParaRPr lang="en-US"/>
          </a:p>
        </p:txBody>
      </p:sp>
    </p:spTree>
    <p:extLst>
      <p:ext uri="{BB962C8B-B14F-4D97-AF65-F5344CB8AC3E}">
        <p14:creationId xmlns:p14="http://schemas.microsoft.com/office/powerpoint/2010/main" val="37859549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Cosmos container (or shared throughput database) must have a minimum throughput of 400 RU/s.  As the containers grows, the minimum supported throughput also depends on the following factors:</a:t>
            </a:r>
          </a:p>
          <a:p>
            <a:endParaRPr lang="en-US" dirty="0"/>
          </a:p>
          <a:p>
            <a:pPr marL="171450" indent="-171450">
              <a:buFont typeface="Arial" panose="020B0604020202020204" pitchFamily="34" charset="0"/>
              <a:buChar char="•"/>
            </a:pPr>
            <a:r>
              <a:rPr lang="en-US" dirty="0"/>
              <a:t>The maximum throughput ever provisioned on the container. For example, if your throughput was increased to 50,000-RU/s, then the lowest possible provisioned throughput would be 500 RU/s.</a:t>
            </a:r>
          </a:p>
          <a:p>
            <a:pPr marL="171450" indent="-171450">
              <a:buFont typeface="Arial" panose="020B0604020202020204" pitchFamily="34" charset="0"/>
              <a:buChar char="•"/>
            </a:pPr>
            <a:r>
              <a:rPr lang="en-US" dirty="0"/>
              <a:t>The current storage in GB in the container.  For example, if your container has 100-Gb of storage, then the lowest possible provisioned throughput would be 1000 RU/s.</a:t>
            </a:r>
          </a:p>
          <a:p>
            <a:pPr marL="171450" indent="-171450">
              <a:buFont typeface="Arial" panose="020B0604020202020204" pitchFamily="34" charset="0"/>
              <a:buChar char="•"/>
            </a:pPr>
            <a:r>
              <a:rPr lang="en-US" dirty="0"/>
              <a:t>The minimum throughput on a shared throughput database also depends on the total number of containers that you have ever created in a shared throughput database, measured at 100 RU/s per container.  For example, if you have created five containers within a shared throughput database, then the throughput must be at least 500 RU/s.</a:t>
            </a:r>
          </a:p>
        </p:txBody>
      </p:sp>
      <p:sp>
        <p:nvSpPr>
          <p:cNvPr id="4" name="Slide Number Placeholder 3"/>
          <p:cNvSpPr>
            <a:spLocks noGrp="1"/>
          </p:cNvSpPr>
          <p:nvPr>
            <p:ph type="sldNum" sz="quarter" idx="5"/>
          </p:nvPr>
        </p:nvSpPr>
        <p:spPr/>
        <p:txBody>
          <a:bodyPr/>
          <a:lstStyle/>
          <a:p>
            <a:fld id="{3CB84AD1-8B9E-4219-8E7B-65D7FBC247CE}" type="slidenum">
              <a:rPr lang="en-US" smtClean="0"/>
              <a:t>104</a:t>
            </a:fld>
            <a:endParaRPr lang="en-US"/>
          </a:p>
        </p:txBody>
      </p:sp>
    </p:spTree>
    <p:extLst>
      <p:ext uri="{BB962C8B-B14F-4D97-AF65-F5344CB8AC3E}">
        <p14:creationId xmlns:p14="http://schemas.microsoft.com/office/powerpoint/2010/main" val="14704024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105</a:t>
            </a:fld>
            <a:endParaRPr lang="en-US"/>
          </a:p>
        </p:txBody>
      </p:sp>
    </p:spTree>
    <p:extLst>
      <p:ext uri="{BB962C8B-B14F-4D97-AF65-F5344CB8AC3E}">
        <p14:creationId xmlns:p14="http://schemas.microsoft.com/office/powerpoint/2010/main" val="7955735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107</a:t>
            </a:fld>
            <a:endParaRPr lang="en-US"/>
          </a:p>
        </p:txBody>
      </p:sp>
    </p:spTree>
    <p:extLst>
      <p:ext uri="{BB962C8B-B14F-4D97-AF65-F5344CB8AC3E}">
        <p14:creationId xmlns:p14="http://schemas.microsoft.com/office/powerpoint/2010/main" val="7089439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execution time for a single operation (like a stored procedure execution or single query page retrieval)</a:t>
            </a:r>
          </a:p>
          <a:p>
            <a:endParaRPr lang="en-US" dirty="0"/>
          </a:p>
          <a:p>
            <a:r>
              <a:rPr lang="en-US" dirty="0"/>
              <a:t>Maximum request size (for example, stored procedure, CRUD)</a:t>
            </a:r>
          </a:p>
          <a:p>
            <a:endParaRPr lang="en-US" dirty="0"/>
          </a:p>
          <a:p>
            <a:r>
              <a:rPr lang="en-US" dirty="0"/>
              <a:t>Maximum response size (for example, paginated query)</a:t>
            </a:r>
          </a:p>
        </p:txBody>
      </p:sp>
      <p:sp>
        <p:nvSpPr>
          <p:cNvPr id="4" name="Slide Number Placeholder 3"/>
          <p:cNvSpPr>
            <a:spLocks noGrp="1"/>
          </p:cNvSpPr>
          <p:nvPr>
            <p:ph type="sldNum" sz="quarter" idx="5"/>
          </p:nvPr>
        </p:nvSpPr>
        <p:spPr/>
        <p:txBody>
          <a:bodyPr/>
          <a:lstStyle/>
          <a:p>
            <a:fld id="{3CB84AD1-8B9E-4219-8E7B-65D7FBC247CE}" type="slidenum">
              <a:rPr lang="en-US" smtClean="0"/>
              <a:t>108</a:t>
            </a:fld>
            <a:endParaRPr lang="en-US"/>
          </a:p>
        </p:txBody>
      </p:sp>
    </p:spTree>
    <p:extLst>
      <p:ext uri="{BB962C8B-B14F-4D97-AF65-F5344CB8AC3E}">
        <p14:creationId xmlns:p14="http://schemas.microsoft.com/office/powerpoint/2010/main" val="213596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521381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Duration: 30-days (a new trial can be requested after expiration).  After expiration, the information stored is deleted.</a:t>
            </a:r>
          </a:p>
          <a:p>
            <a:endParaRPr lang="en-US" dirty="0"/>
          </a:p>
          <a:p>
            <a:r>
              <a:rPr lang="en-US" dirty="0"/>
              <a:t>Try Cosmos DB supports global distribution in only the Central US, North Europe, and Southeast Asia regions.</a:t>
            </a:r>
          </a:p>
        </p:txBody>
      </p:sp>
      <p:sp>
        <p:nvSpPr>
          <p:cNvPr id="4" name="Slide Number Placeholder 3"/>
          <p:cNvSpPr>
            <a:spLocks noGrp="1"/>
          </p:cNvSpPr>
          <p:nvPr>
            <p:ph type="sldNum" sz="quarter" idx="5"/>
          </p:nvPr>
        </p:nvSpPr>
        <p:spPr/>
        <p:txBody>
          <a:bodyPr/>
          <a:lstStyle/>
          <a:p>
            <a:fld id="{3CB84AD1-8B9E-4219-8E7B-65D7FBC247CE}" type="slidenum">
              <a:rPr lang="en-US" smtClean="0"/>
              <a:t>109</a:t>
            </a:fld>
            <a:endParaRPr lang="en-US"/>
          </a:p>
        </p:txBody>
      </p:sp>
    </p:spTree>
    <p:extLst>
      <p:ext uri="{BB962C8B-B14F-4D97-AF65-F5344CB8AC3E}">
        <p14:creationId xmlns:p14="http://schemas.microsoft.com/office/powerpoint/2010/main" val="13468193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110</a:t>
            </a:fld>
            <a:endParaRPr lang="en-US"/>
          </a:p>
        </p:txBody>
      </p:sp>
    </p:spTree>
    <p:extLst>
      <p:ext uri="{BB962C8B-B14F-4D97-AF65-F5344CB8AC3E}">
        <p14:creationId xmlns:p14="http://schemas.microsoft.com/office/powerpoint/2010/main" val="32611323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3CB84AD1-8B9E-4219-8E7B-65D7FBC247CE}" type="slidenum">
              <a:rPr lang="en-US" smtClean="0"/>
              <a:t>112</a:t>
            </a:fld>
            <a:endParaRPr lang="en-US"/>
          </a:p>
        </p:txBody>
      </p:sp>
    </p:spTree>
    <p:extLst>
      <p:ext uri="{BB962C8B-B14F-4D97-AF65-F5344CB8AC3E}">
        <p14:creationId xmlns:p14="http://schemas.microsoft.com/office/powerpoint/2010/main" val="35227575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113</a:t>
            </a:fld>
            <a:endParaRPr lang="en-US"/>
          </a:p>
        </p:txBody>
      </p:sp>
    </p:spTree>
    <p:extLst>
      <p:ext uri="{BB962C8B-B14F-4D97-AF65-F5344CB8AC3E}">
        <p14:creationId xmlns:p14="http://schemas.microsoft.com/office/powerpoint/2010/main" val="18796038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114</a:t>
            </a:fld>
            <a:endParaRPr lang="en-US"/>
          </a:p>
        </p:txBody>
      </p:sp>
    </p:spTree>
    <p:extLst>
      <p:ext uri="{BB962C8B-B14F-4D97-AF65-F5344CB8AC3E}">
        <p14:creationId xmlns:p14="http://schemas.microsoft.com/office/powerpoint/2010/main" val="7433611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115</a:t>
            </a:fld>
            <a:endParaRPr lang="en-US"/>
          </a:p>
        </p:txBody>
      </p:sp>
    </p:spTree>
    <p:extLst>
      <p:ext uri="{BB962C8B-B14F-4D97-AF65-F5344CB8AC3E}">
        <p14:creationId xmlns:p14="http://schemas.microsoft.com/office/powerpoint/2010/main" val="3070922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116</a:t>
            </a:fld>
            <a:endParaRPr lang="en-US"/>
          </a:p>
        </p:txBody>
      </p:sp>
    </p:spTree>
    <p:extLst>
      <p:ext uri="{BB962C8B-B14F-4D97-AF65-F5344CB8AC3E}">
        <p14:creationId xmlns:p14="http://schemas.microsoft.com/office/powerpoint/2010/main" val="35927137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117</a:t>
            </a:fld>
            <a:endParaRPr lang="en-US"/>
          </a:p>
        </p:txBody>
      </p:sp>
    </p:spTree>
    <p:extLst>
      <p:ext uri="{BB962C8B-B14F-4D97-AF65-F5344CB8AC3E}">
        <p14:creationId xmlns:p14="http://schemas.microsoft.com/office/powerpoint/2010/main" val="8969250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118</a:t>
            </a:fld>
            <a:endParaRPr lang="en-US"/>
          </a:p>
        </p:txBody>
      </p:sp>
    </p:spTree>
    <p:extLst>
      <p:ext uri="{BB962C8B-B14F-4D97-AF65-F5344CB8AC3E}">
        <p14:creationId xmlns:p14="http://schemas.microsoft.com/office/powerpoint/2010/main" val="3525071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119</a:t>
            </a:fld>
            <a:endParaRPr lang="en-US"/>
          </a:p>
        </p:txBody>
      </p:sp>
    </p:spTree>
    <p:extLst>
      <p:ext uri="{BB962C8B-B14F-4D97-AF65-F5344CB8AC3E}">
        <p14:creationId xmlns:p14="http://schemas.microsoft.com/office/powerpoint/2010/main" val="1962915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B446-C07B-4EAA-BAE2-85A3876F4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C89388-A6C7-4D94-A0F5-D7536F5BE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E93C2638-36D5-43B0-99BD-A80879DE2AC6}"/>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9719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A567-5440-4724-8AF9-AFC988FA4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F05B5-7E35-4AAA-971B-4BF2B9744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C3872E6F-888F-4725-9EBB-5A1B2A56CEE1}"/>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7399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BEEF9-6362-454F-84BA-6682E2F53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903F40-24EF-4D2A-99A4-2FF4B7676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4B54B99-C5E9-43DB-9F08-A51890C4AA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16361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0854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997967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223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07560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55707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668415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1339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67400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0C73-E723-44C3-98C2-DC69E306B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036CB-38F5-4247-8C97-4FE0B32D5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F65D132C-BD20-4757-A820-AE9BC3EF6F62}"/>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9498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2721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8058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36439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489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112153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94249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544842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987042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88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5C24-4A08-4E58-B386-85880C6A4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07E3E-6D95-47CC-886E-54E1BA847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68529135-BC5C-4FEC-AD81-FDD5FC71F351}"/>
              </a:ext>
            </a:extLst>
          </p:cNvPr>
          <p:cNvSpPr>
            <a:spLocks noGrp="1"/>
          </p:cNvSpPr>
          <p:nvPr>
            <p:ph type="ftr" sz="quarter" idx="3"/>
          </p:nvPr>
        </p:nvSpPr>
        <p:spPr>
          <a:xfrm>
            <a:off x="4045047" y="6425175"/>
            <a:ext cx="4101905" cy="32741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8333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B406-FDF1-4B88-AAA4-F71E0C9C4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082535-FF7F-4EDC-9E8A-DD4146E9D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1D1796B4-0FB0-48A6-A39D-538D1E56C0A9}"/>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57178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2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6662-7BAE-4472-B814-BD3AF4959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22A62-A474-4B0F-B30C-CFF711AEA2A8}"/>
              </a:ext>
            </a:extLst>
          </p:cNvPr>
          <p:cNvSpPr>
            <a:spLocks noGrp="1"/>
          </p:cNvSpPr>
          <p:nvPr>
            <p:ph sz="half" idx="1"/>
          </p:nvPr>
        </p:nvSpPr>
        <p:spPr>
          <a:xfrm>
            <a:off x="293254" y="1025236"/>
            <a:ext cx="572654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E9438A-4911-4D22-9623-F8770B0DE8B3}"/>
              </a:ext>
            </a:extLst>
          </p:cNvPr>
          <p:cNvSpPr>
            <a:spLocks noGrp="1"/>
          </p:cNvSpPr>
          <p:nvPr>
            <p:ph sz="half" idx="2"/>
          </p:nvPr>
        </p:nvSpPr>
        <p:spPr>
          <a:xfrm>
            <a:off x="6172200" y="1025236"/>
            <a:ext cx="569652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59FCF7B-5EE2-46A4-A0C0-ACEE58A23E4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28421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BB7-CB2A-4963-ABDA-FB66E0DA9D2A}"/>
              </a:ext>
            </a:extLst>
          </p:cNvPr>
          <p:cNvSpPr>
            <a:spLocks noGrp="1"/>
          </p:cNvSpPr>
          <p:nvPr>
            <p:ph type="title"/>
          </p:nvPr>
        </p:nvSpPr>
        <p:spPr>
          <a:xfrm>
            <a:off x="323274" y="208109"/>
            <a:ext cx="11545451" cy="8239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9CA81D-1341-48ED-BF87-AF55A7F87A40}"/>
              </a:ext>
            </a:extLst>
          </p:cNvPr>
          <p:cNvSpPr>
            <a:spLocks noGrp="1"/>
          </p:cNvSpPr>
          <p:nvPr>
            <p:ph type="body" idx="1"/>
          </p:nvPr>
        </p:nvSpPr>
        <p:spPr>
          <a:xfrm>
            <a:off x="323274" y="1228575"/>
            <a:ext cx="5674301"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42D468A-37C1-4B76-B1EA-07D5D6566649}"/>
              </a:ext>
            </a:extLst>
          </p:cNvPr>
          <p:cNvSpPr>
            <a:spLocks noGrp="1"/>
          </p:cNvSpPr>
          <p:nvPr>
            <p:ph sz="half" idx="2"/>
          </p:nvPr>
        </p:nvSpPr>
        <p:spPr>
          <a:xfrm>
            <a:off x="323274" y="2052487"/>
            <a:ext cx="5674301" cy="4137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EE83D-AAA2-41CF-9A6B-CB98DF68FBB8}"/>
              </a:ext>
            </a:extLst>
          </p:cNvPr>
          <p:cNvSpPr>
            <a:spLocks noGrp="1"/>
          </p:cNvSpPr>
          <p:nvPr>
            <p:ph type="body" sz="quarter" idx="3"/>
          </p:nvPr>
        </p:nvSpPr>
        <p:spPr>
          <a:xfrm>
            <a:off x="6172200" y="1228575"/>
            <a:ext cx="5696525"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C943AA-5656-4730-901A-4BB520E36827}"/>
              </a:ext>
            </a:extLst>
          </p:cNvPr>
          <p:cNvSpPr>
            <a:spLocks noGrp="1"/>
          </p:cNvSpPr>
          <p:nvPr>
            <p:ph sz="quarter" idx="4"/>
          </p:nvPr>
        </p:nvSpPr>
        <p:spPr>
          <a:xfrm>
            <a:off x="6172200" y="2052487"/>
            <a:ext cx="5696524" cy="4137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0BB1E2A-B90C-48D1-B37F-73A941DFEA92}"/>
              </a:ext>
            </a:extLst>
          </p:cNvPr>
          <p:cNvSpPr>
            <a:spLocks noGrp="1"/>
          </p:cNvSpPr>
          <p:nvPr>
            <p:ph type="ftr" sz="quarter" idx="10"/>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1994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7259-0DD5-467D-A402-A0CA86788A3B}"/>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70079FA8-E433-40AC-8B9C-886305A6CE15}"/>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83987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888AB3-92AB-4529-8D98-68CABEF979A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76467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1AF-7323-4300-904F-C6454B3D96AE}"/>
              </a:ext>
            </a:extLst>
          </p:cNvPr>
          <p:cNvSpPr>
            <a:spLocks noGrp="1"/>
          </p:cNvSpPr>
          <p:nvPr>
            <p:ph type="title"/>
          </p:nvPr>
        </p:nvSpPr>
        <p:spPr>
          <a:xfrm>
            <a:off x="293254" y="208108"/>
            <a:ext cx="3932237" cy="184929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275ED12-7923-4095-9F9C-4DA576A99443}"/>
              </a:ext>
            </a:extLst>
          </p:cNvPr>
          <p:cNvSpPr>
            <a:spLocks noGrp="1"/>
          </p:cNvSpPr>
          <p:nvPr>
            <p:ph idx="1"/>
          </p:nvPr>
        </p:nvSpPr>
        <p:spPr>
          <a:xfrm>
            <a:off x="4608945" y="208109"/>
            <a:ext cx="7289801" cy="56529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13B23-96BE-4808-A39B-8E9BD465ABF2}"/>
              </a:ext>
            </a:extLst>
          </p:cNvPr>
          <p:cNvSpPr>
            <a:spLocks noGrp="1"/>
          </p:cNvSpPr>
          <p:nvPr>
            <p:ph type="body" sz="half" idx="2"/>
          </p:nvPr>
        </p:nvSpPr>
        <p:spPr>
          <a:xfrm>
            <a:off x="293254"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DE477A8C-9053-4C88-B8CF-060C164696AB}"/>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0828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E2E1-8FC3-4A38-A04C-FB3E9929672B}"/>
              </a:ext>
            </a:extLst>
          </p:cNvPr>
          <p:cNvSpPr>
            <a:spLocks noGrp="1"/>
          </p:cNvSpPr>
          <p:nvPr>
            <p:ph type="title"/>
          </p:nvPr>
        </p:nvSpPr>
        <p:spPr>
          <a:xfrm>
            <a:off x="323274" y="494433"/>
            <a:ext cx="3959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7E873-0DC2-44C8-AB8F-4BAA0E75504C}"/>
              </a:ext>
            </a:extLst>
          </p:cNvPr>
          <p:cNvSpPr>
            <a:spLocks noGrp="1"/>
          </p:cNvSpPr>
          <p:nvPr>
            <p:ph type="pic" idx="1"/>
          </p:nvPr>
        </p:nvSpPr>
        <p:spPr>
          <a:xfrm>
            <a:off x="4414981" y="494434"/>
            <a:ext cx="7453745" cy="56529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64AB7-5EBB-4504-90F1-C8A6D8CCCD0F}"/>
              </a:ext>
            </a:extLst>
          </p:cNvPr>
          <p:cNvSpPr>
            <a:spLocks noGrp="1"/>
          </p:cNvSpPr>
          <p:nvPr>
            <p:ph type="body" sz="half" idx="2"/>
          </p:nvPr>
        </p:nvSpPr>
        <p:spPr>
          <a:xfrm>
            <a:off x="323274" y="2094633"/>
            <a:ext cx="3959225" cy="40606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112E6407-4631-41E9-AE4D-9FE89C1489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927287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71270-572E-46D5-A0CB-2C22EF14A816}"/>
              </a:ext>
            </a:extLst>
          </p:cNvPr>
          <p:cNvSpPr>
            <a:spLocks noGrp="1"/>
          </p:cNvSpPr>
          <p:nvPr>
            <p:ph type="title"/>
          </p:nvPr>
        </p:nvSpPr>
        <p:spPr>
          <a:xfrm>
            <a:off x="293254" y="208108"/>
            <a:ext cx="11575472" cy="6785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7EFB4F-6711-45A5-891F-9C5466DEEEDB}"/>
              </a:ext>
            </a:extLst>
          </p:cNvPr>
          <p:cNvSpPr>
            <a:spLocks noGrp="1"/>
          </p:cNvSpPr>
          <p:nvPr>
            <p:ph type="body" idx="1"/>
          </p:nvPr>
        </p:nvSpPr>
        <p:spPr>
          <a:xfrm>
            <a:off x="293255" y="960582"/>
            <a:ext cx="11575472" cy="537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7C02A7-FD3D-4D4E-B067-50DC741AA684}"/>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pic>
        <p:nvPicPr>
          <p:cNvPr id="8" name="Picture 7">
            <a:extLst>
              <a:ext uri="{FF2B5EF4-FFF2-40B4-BE49-F238E27FC236}">
                <a16:creationId xmlns:a16="http://schemas.microsoft.com/office/drawing/2014/main" id="{0D749329-C308-49D3-B955-373D3A3485BF}"/>
              </a:ext>
            </a:extLst>
          </p:cNvPr>
          <p:cNvPicPr>
            <a:picLocks noChangeAspect="1"/>
          </p:cNvPicPr>
          <p:nvPr userDrawn="1"/>
        </p:nvPicPr>
        <p:blipFill>
          <a:blip r:embed="rId3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20D74681-AF3F-49B6-82E7-D981DB20E2E5}"/>
              </a:ext>
            </a:extLst>
          </p:cNvPr>
          <p:cNvPicPr>
            <a:picLocks noChangeAspect="1"/>
          </p:cNvPicPr>
          <p:nvPr userDrawn="1"/>
        </p:nvPicPr>
        <p:blipFill>
          <a:blip r:embed="rId3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4061419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CB564-2054-4489-A25C-EE84A2BDE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83C4AB-E58E-485D-90D9-3915FB5DF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16235"/>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7B30C-97A4-4A8A-95A9-3CA519EC9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1B7A83-E5CF-4900-B214-9CC3620F6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81940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2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Layout" Target="../slideLayouts/slideLayout27.xml"/><Relationship Id="rId6" Type="http://schemas.openxmlformats.org/officeDocument/2006/relationships/image" Target="../media/image35.sv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89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A41127BB-B942-4BAB-9AF7-1D69E921D52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771035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Consistent Prefix</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9"/>
          </a:xfrm>
        </p:spPr>
      </p:pic>
    </p:spTree>
    <p:extLst>
      <p:ext uri="{BB962C8B-B14F-4D97-AF65-F5344CB8AC3E}">
        <p14:creationId xmlns:p14="http://schemas.microsoft.com/office/powerpoint/2010/main" val="6696572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Eventual</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8"/>
          </a:xfrm>
        </p:spPr>
      </p:pic>
    </p:spTree>
    <p:extLst>
      <p:ext uri="{BB962C8B-B14F-4D97-AF65-F5344CB8AC3E}">
        <p14:creationId xmlns:p14="http://schemas.microsoft.com/office/powerpoint/2010/main" val="1580285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DE9F-74E0-4D5F-ADCF-A0D742B1E65E}"/>
              </a:ext>
            </a:extLst>
          </p:cNvPr>
          <p:cNvSpPr>
            <a:spLocks noGrp="1"/>
          </p:cNvSpPr>
          <p:nvPr>
            <p:ph type="title"/>
          </p:nvPr>
        </p:nvSpPr>
        <p:spPr/>
        <p:txBody>
          <a:bodyPr>
            <a:normAutofit fontScale="90000"/>
          </a:bodyPr>
          <a:lstStyle/>
          <a:p>
            <a:r>
              <a:rPr lang="en-US" dirty="0">
                <a:solidFill>
                  <a:srgbClr val="611C97"/>
                </a:solidFill>
              </a:rPr>
              <a:t>Consistency Guarantees in Practice</a:t>
            </a:r>
          </a:p>
        </p:txBody>
      </p:sp>
      <p:pic>
        <p:nvPicPr>
          <p:cNvPr id="5" name="Content Placeholder 4">
            <a:extLst>
              <a:ext uri="{FF2B5EF4-FFF2-40B4-BE49-F238E27FC236}">
                <a16:creationId xmlns:a16="http://schemas.microsoft.com/office/drawing/2014/main" id="{6EE7F97A-0981-4C16-AECA-9CFFA8EF8E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1502" y="1682108"/>
            <a:ext cx="7028995" cy="3493783"/>
          </a:xfrm>
        </p:spPr>
      </p:pic>
    </p:spTree>
    <p:extLst>
      <p:ext uri="{BB962C8B-B14F-4D97-AF65-F5344CB8AC3E}">
        <p14:creationId xmlns:p14="http://schemas.microsoft.com/office/powerpoint/2010/main" val="427909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3BC1-766E-4AB0-B540-96FDB4411986}"/>
              </a:ext>
            </a:extLst>
          </p:cNvPr>
          <p:cNvSpPr>
            <a:spLocks noGrp="1"/>
          </p:cNvSpPr>
          <p:nvPr>
            <p:ph type="title"/>
          </p:nvPr>
        </p:nvSpPr>
        <p:spPr/>
        <p:txBody>
          <a:bodyPr/>
          <a:lstStyle/>
          <a:p>
            <a:r>
              <a:rPr lang="en-US" dirty="0"/>
              <a:t>Service Quotas</a:t>
            </a:r>
          </a:p>
        </p:txBody>
      </p:sp>
      <p:sp>
        <p:nvSpPr>
          <p:cNvPr id="3" name="Text Placeholder 2">
            <a:extLst>
              <a:ext uri="{FF2B5EF4-FFF2-40B4-BE49-F238E27FC236}">
                <a16:creationId xmlns:a16="http://schemas.microsoft.com/office/drawing/2014/main" id="{A070450A-3E3E-431D-B16A-8EA52B9444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69158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Provisioned Throughput</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829970988"/>
              </p:ext>
            </p:extLst>
          </p:nvPr>
        </p:nvGraphicFramePr>
        <p:xfrm>
          <a:off x="1124180" y="1011238"/>
          <a:ext cx="9913620" cy="55168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1,000,000 (by default)</a:t>
                      </a:r>
                    </a:p>
                  </a:txBody>
                  <a:tcPr/>
                </a:tc>
                <a:extLst>
                  <a:ext uri="{0D108BD9-81ED-4DB2-BD59-A6C34878D82A}">
                    <a16:rowId xmlns:a16="http://schemas.microsoft.com/office/drawing/2014/main" val="1848413284"/>
                  </a:ext>
                </a:extLst>
              </a:tr>
              <a:tr h="370840">
                <a:tc>
                  <a:txBody>
                    <a:bodyPr/>
                    <a:lstStyle/>
                    <a:p>
                      <a:r>
                        <a:rPr lang="en-US" sz="2800" dirty="0"/>
                        <a:t>Maximum RUs per database</a:t>
                      </a:r>
                    </a:p>
                  </a:txBody>
                  <a:tcPr/>
                </a:tc>
                <a:tc>
                  <a:txBody>
                    <a:bodyPr/>
                    <a:lstStyle/>
                    <a:p>
                      <a:r>
                        <a:rPr lang="en-US" sz="2800" dirty="0"/>
                        <a:t>1,000,000 (by default)</a:t>
                      </a:r>
                    </a:p>
                  </a:txBody>
                  <a:tcPr/>
                </a:tc>
                <a:extLst>
                  <a:ext uri="{0D108BD9-81ED-4DB2-BD59-A6C34878D82A}">
                    <a16:rowId xmlns:a16="http://schemas.microsoft.com/office/drawing/2014/main" val="26689160"/>
                  </a:ext>
                </a:extLst>
              </a:tr>
              <a:tr h="370840">
                <a:tc>
                  <a:txBody>
                    <a:bodyPr/>
                    <a:lstStyle/>
                    <a:p>
                      <a:r>
                        <a:rPr lang="en-US" sz="2800" dirty="0"/>
                        <a:t>Maximum RUs per (logical) partition</a:t>
                      </a:r>
                    </a:p>
                  </a:txBody>
                  <a:tcPr/>
                </a:tc>
                <a:tc>
                  <a:txBody>
                    <a:bodyPr/>
                    <a:lstStyle/>
                    <a:p>
                      <a:r>
                        <a:rPr lang="en-US" sz="2800" dirty="0"/>
                        <a:t>10,000</a:t>
                      </a:r>
                    </a:p>
                  </a:txBody>
                  <a:tcPr/>
                </a:tc>
                <a:extLst>
                  <a:ext uri="{0D108BD9-81ED-4DB2-BD59-A6C34878D82A}">
                    <a16:rowId xmlns:a16="http://schemas.microsoft.com/office/drawing/2014/main" val="760571512"/>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3713328883"/>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257569650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3473510879"/>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440604458"/>
                  </a:ext>
                </a:extLst>
              </a:tr>
              <a:tr h="370840">
                <a:tc>
                  <a:txBody>
                    <a:bodyPr/>
                    <a:lstStyle/>
                    <a:p>
                      <a:r>
                        <a:rPr lang="en-US" sz="2800" dirty="0"/>
                        <a:t>Minimum RU/s required pre 1-Gb</a:t>
                      </a:r>
                    </a:p>
                  </a:txBody>
                  <a:tcPr/>
                </a:tc>
                <a:tc>
                  <a:txBody>
                    <a:bodyPr/>
                    <a:lstStyle/>
                    <a:p>
                      <a:r>
                        <a:rPr lang="en-US" sz="2800" dirty="0"/>
                        <a:t>10 RU/s</a:t>
                      </a:r>
                    </a:p>
                  </a:txBody>
                  <a:tcPr/>
                </a:tc>
                <a:extLst>
                  <a:ext uri="{0D108BD9-81ED-4DB2-BD59-A6C34878D82A}">
                    <a16:rowId xmlns:a16="http://schemas.microsoft.com/office/drawing/2014/main" val="2472496832"/>
                  </a:ext>
                </a:extLst>
              </a:tr>
            </a:tbl>
          </a:graphicData>
        </a:graphic>
      </p:graphicFrame>
    </p:spTree>
    <p:extLst>
      <p:ext uri="{BB962C8B-B14F-4D97-AF65-F5344CB8AC3E}">
        <p14:creationId xmlns:p14="http://schemas.microsoft.com/office/powerpoint/2010/main" val="1066972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Serverless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428655629"/>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5,000</a:t>
                      </a:r>
                    </a:p>
                  </a:txBody>
                  <a:tcPr/>
                </a:tc>
                <a:extLst>
                  <a:ext uri="{0D108BD9-81ED-4DB2-BD59-A6C34878D82A}">
                    <a16:rowId xmlns:a16="http://schemas.microsoft.com/office/drawing/2014/main" val="1848413284"/>
                  </a:ext>
                </a:extLst>
              </a:tr>
              <a:tr h="370840">
                <a:tc>
                  <a:txBody>
                    <a:bodyPr/>
                    <a:lstStyle/>
                    <a:p>
                      <a:r>
                        <a:rPr lang="en-US" sz="2800" dirty="0"/>
                        <a:t>Maximum RU/s per (logical) partition</a:t>
                      </a:r>
                    </a:p>
                  </a:txBody>
                  <a:tcPr/>
                </a:tc>
                <a:tc>
                  <a:txBody>
                    <a:bodyPr/>
                    <a:lstStyle/>
                    <a:p>
                      <a:r>
                        <a:rPr lang="en-US" sz="2800" dirty="0"/>
                        <a:t>5,000</a:t>
                      </a:r>
                    </a:p>
                  </a:txBody>
                  <a:tcPr/>
                </a:tc>
                <a:extLst>
                  <a:ext uri="{0D108BD9-81ED-4DB2-BD59-A6C34878D82A}">
                    <a16:rowId xmlns:a16="http://schemas.microsoft.com/office/drawing/2014/main" val="26689160"/>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760571512"/>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3713328883"/>
                  </a:ext>
                </a:extLst>
              </a:tr>
              <a:tr h="370840">
                <a:tc>
                  <a:txBody>
                    <a:bodyPr/>
                    <a:lstStyle/>
                    <a:p>
                      <a:r>
                        <a:rPr lang="en-US" sz="2800" dirty="0"/>
                        <a:t>Maximum storage per container</a:t>
                      </a:r>
                    </a:p>
                  </a:txBody>
                  <a:tcPr/>
                </a:tc>
                <a:tc>
                  <a:txBody>
                    <a:bodyPr/>
                    <a:lstStyle/>
                    <a:p>
                      <a:r>
                        <a:rPr lang="en-US" sz="2800" dirty="0"/>
                        <a:t>50-Gb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2910851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65B7-5547-482F-869B-F112D67B6512}"/>
              </a:ext>
            </a:extLst>
          </p:cNvPr>
          <p:cNvSpPr>
            <a:spLocks noGrp="1"/>
          </p:cNvSpPr>
          <p:nvPr>
            <p:ph type="title"/>
          </p:nvPr>
        </p:nvSpPr>
        <p:spPr/>
        <p:txBody>
          <a:bodyPr>
            <a:normAutofit fontScale="90000"/>
          </a:bodyPr>
          <a:lstStyle/>
          <a:p>
            <a:r>
              <a:rPr lang="en-US" dirty="0"/>
              <a:t>Service Quotas – Per-Account Limits</a:t>
            </a:r>
          </a:p>
        </p:txBody>
      </p:sp>
      <p:graphicFrame>
        <p:nvGraphicFramePr>
          <p:cNvPr id="4" name="Table 4">
            <a:extLst>
              <a:ext uri="{FF2B5EF4-FFF2-40B4-BE49-F238E27FC236}">
                <a16:creationId xmlns:a16="http://schemas.microsoft.com/office/drawing/2014/main" id="{62F9C7D5-5942-42CC-841B-6FE47AF0295A}"/>
              </a:ext>
            </a:extLst>
          </p:cNvPr>
          <p:cNvGraphicFramePr>
            <a:graphicFrameLocks noGrp="1"/>
          </p:cNvGraphicFramePr>
          <p:nvPr>
            <p:ph idx="1"/>
            <p:extLst>
              <p:ext uri="{D42A27DB-BD31-4B8C-83A1-F6EECF244321}">
                <p14:modId xmlns:p14="http://schemas.microsoft.com/office/powerpoint/2010/main" val="847534230"/>
              </p:ext>
            </p:extLst>
          </p:nvPr>
        </p:nvGraphicFramePr>
        <p:xfrm>
          <a:off x="293688" y="960438"/>
          <a:ext cx="11574462" cy="3352800"/>
        </p:xfrm>
        <a:graphic>
          <a:graphicData uri="http://schemas.openxmlformats.org/drawingml/2006/table">
            <a:tbl>
              <a:tblPr firstRow="1" firstCol="1" bandRow="1">
                <a:tableStyleId>{21E4AEA4-8DFA-4A89-87EB-49C32662AFE0}</a:tableStyleId>
              </a:tblPr>
              <a:tblGrid>
                <a:gridCol w="3858154">
                  <a:extLst>
                    <a:ext uri="{9D8B030D-6E8A-4147-A177-3AD203B41FA5}">
                      <a16:colId xmlns:a16="http://schemas.microsoft.com/office/drawing/2014/main" val="1159562583"/>
                    </a:ext>
                  </a:extLst>
                </a:gridCol>
                <a:gridCol w="3858154">
                  <a:extLst>
                    <a:ext uri="{9D8B030D-6E8A-4147-A177-3AD203B41FA5}">
                      <a16:colId xmlns:a16="http://schemas.microsoft.com/office/drawing/2014/main" val="1136946234"/>
                    </a:ext>
                  </a:extLst>
                </a:gridCol>
                <a:gridCol w="3858154">
                  <a:extLst>
                    <a:ext uri="{9D8B030D-6E8A-4147-A177-3AD203B41FA5}">
                      <a16:colId xmlns:a16="http://schemas.microsoft.com/office/drawing/2014/main" val="598610844"/>
                    </a:ext>
                  </a:extLst>
                </a:gridCol>
              </a:tblGrid>
              <a:tr h="370840">
                <a:tc>
                  <a:txBody>
                    <a:bodyPr/>
                    <a:lstStyle/>
                    <a:p>
                      <a:r>
                        <a:rPr lang="en-US" sz="2800" dirty="0"/>
                        <a:t>Resource</a:t>
                      </a:r>
                    </a:p>
                  </a:txBody>
                  <a:tcPr/>
                </a:tc>
                <a:tc>
                  <a:txBody>
                    <a:bodyPr/>
                    <a:lstStyle/>
                    <a:p>
                      <a:pPr algn="ctr"/>
                      <a:r>
                        <a:rPr lang="en-US" sz="2800" dirty="0"/>
                        <a:t>Provisioned Throughput</a:t>
                      </a:r>
                    </a:p>
                  </a:txBody>
                  <a:tcPr/>
                </a:tc>
                <a:tc>
                  <a:txBody>
                    <a:bodyPr/>
                    <a:lstStyle/>
                    <a:p>
                      <a:pPr algn="ctr"/>
                      <a:r>
                        <a:rPr lang="en-US" sz="2800" dirty="0"/>
                        <a:t>Serverless</a:t>
                      </a:r>
                    </a:p>
                  </a:txBody>
                  <a:tcPr/>
                </a:tc>
                <a:extLst>
                  <a:ext uri="{0D108BD9-81ED-4DB2-BD59-A6C34878D82A}">
                    <a16:rowId xmlns:a16="http://schemas.microsoft.com/office/drawing/2014/main" val="1264087545"/>
                  </a:ext>
                </a:extLst>
              </a:tr>
              <a:tr h="370840">
                <a:tc>
                  <a:txBody>
                    <a:bodyPr/>
                    <a:lstStyle/>
                    <a:p>
                      <a:r>
                        <a:rPr lang="en-US" sz="2800" dirty="0"/>
                        <a:t>Maximum number of databases</a:t>
                      </a:r>
                    </a:p>
                  </a:txBody>
                  <a:tcPr/>
                </a:tc>
                <a:tc>
                  <a:txBody>
                    <a:bodyPr/>
                    <a:lstStyle/>
                    <a:p>
                      <a:pPr algn="ctr"/>
                      <a:r>
                        <a:rPr lang="en-US" sz="2800" dirty="0"/>
                        <a:t>Unlimited</a:t>
                      </a:r>
                    </a:p>
                  </a:txBody>
                  <a:tcPr/>
                </a:tc>
                <a:tc>
                  <a:txBody>
                    <a:bodyPr/>
                    <a:lstStyle/>
                    <a:p>
                      <a:pPr algn="ctr"/>
                      <a:r>
                        <a:rPr lang="en-US" sz="2800" dirty="0"/>
                        <a:t>Unlimited</a:t>
                      </a:r>
                    </a:p>
                  </a:txBody>
                  <a:tcPr/>
                </a:tc>
                <a:extLst>
                  <a:ext uri="{0D108BD9-81ED-4DB2-BD59-A6C34878D82A}">
                    <a16:rowId xmlns:a16="http://schemas.microsoft.com/office/drawing/2014/main" val="3472546908"/>
                  </a:ext>
                </a:extLst>
              </a:tr>
              <a:tr h="370840">
                <a:tc>
                  <a:txBody>
                    <a:bodyPr/>
                    <a:lstStyle/>
                    <a:p>
                      <a:r>
                        <a:rPr lang="en-US" sz="2800" dirty="0"/>
                        <a:t>Maximum number of containers</a:t>
                      </a:r>
                    </a:p>
                  </a:txBody>
                  <a:tcPr/>
                </a:tc>
                <a:tc>
                  <a:txBody>
                    <a:bodyPr/>
                    <a:lstStyle/>
                    <a:p>
                      <a:pPr algn="ctr"/>
                      <a:r>
                        <a:rPr lang="en-US" sz="2800" dirty="0"/>
                        <a:t>Unlimited per account</a:t>
                      </a:r>
                    </a:p>
                    <a:p>
                      <a:pPr algn="ctr"/>
                      <a:r>
                        <a:rPr lang="en-US" sz="2800" dirty="0"/>
                        <a:t>25 per database</a:t>
                      </a:r>
                    </a:p>
                  </a:txBody>
                  <a:tcPr/>
                </a:tc>
                <a:tc>
                  <a:txBody>
                    <a:bodyPr/>
                    <a:lstStyle/>
                    <a:p>
                      <a:pPr algn="ctr"/>
                      <a:r>
                        <a:rPr lang="en-US" sz="2800" dirty="0"/>
                        <a:t>100 per account</a:t>
                      </a:r>
                    </a:p>
                  </a:txBody>
                  <a:tcPr/>
                </a:tc>
                <a:extLst>
                  <a:ext uri="{0D108BD9-81ED-4DB2-BD59-A6C34878D82A}">
                    <a16:rowId xmlns:a16="http://schemas.microsoft.com/office/drawing/2014/main" val="1665603711"/>
                  </a:ext>
                </a:extLst>
              </a:tr>
              <a:tr h="370840">
                <a:tc>
                  <a:txBody>
                    <a:bodyPr/>
                    <a:lstStyle/>
                    <a:p>
                      <a:r>
                        <a:rPr lang="en-US" sz="2800" dirty="0"/>
                        <a:t>Maximum number of regions</a:t>
                      </a:r>
                    </a:p>
                  </a:txBody>
                  <a:tcPr/>
                </a:tc>
                <a:tc>
                  <a:txBody>
                    <a:bodyPr/>
                    <a:lstStyle/>
                    <a:p>
                      <a:pPr algn="ctr"/>
                      <a:r>
                        <a:rPr lang="en-US" sz="2800" dirty="0"/>
                        <a:t>No limit (All Azure regions)</a:t>
                      </a:r>
                    </a:p>
                  </a:txBody>
                  <a:tcPr/>
                </a:tc>
                <a:tc>
                  <a:txBody>
                    <a:bodyPr/>
                    <a:lstStyle/>
                    <a:p>
                      <a:pPr algn="ctr"/>
                      <a:r>
                        <a:rPr lang="en-US" sz="2800" dirty="0"/>
                        <a:t>1 (Any Azure region)</a:t>
                      </a:r>
                    </a:p>
                  </a:txBody>
                  <a:tcPr/>
                </a:tc>
                <a:extLst>
                  <a:ext uri="{0D108BD9-81ED-4DB2-BD59-A6C34878D82A}">
                    <a16:rowId xmlns:a16="http://schemas.microsoft.com/office/drawing/2014/main" val="3708074065"/>
                  </a:ext>
                </a:extLst>
              </a:tr>
            </a:tbl>
          </a:graphicData>
        </a:graphic>
      </p:graphicFrame>
    </p:spTree>
    <p:extLst>
      <p:ext uri="{BB962C8B-B14F-4D97-AF65-F5344CB8AC3E}">
        <p14:creationId xmlns:p14="http://schemas.microsoft.com/office/powerpoint/2010/main" val="7632325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Per-Item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448747511"/>
              </p:ext>
            </p:extLst>
          </p:nvPr>
        </p:nvGraphicFramePr>
        <p:xfrm>
          <a:off x="1124180" y="1011238"/>
          <a:ext cx="9913620" cy="41452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size of an item</a:t>
                      </a:r>
                    </a:p>
                  </a:txBody>
                  <a:tcPr/>
                </a:tc>
                <a:tc>
                  <a:txBody>
                    <a:bodyPr/>
                    <a:lstStyle/>
                    <a:p>
                      <a:r>
                        <a:rPr lang="en-US" sz="2800" dirty="0"/>
                        <a:t>2-MB</a:t>
                      </a:r>
                    </a:p>
                  </a:txBody>
                  <a:tcPr/>
                </a:tc>
                <a:extLst>
                  <a:ext uri="{0D108BD9-81ED-4DB2-BD59-A6C34878D82A}">
                    <a16:rowId xmlns:a16="http://schemas.microsoft.com/office/drawing/2014/main" val="1848413284"/>
                  </a:ext>
                </a:extLst>
              </a:tr>
              <a:tr h="370840">
                <a:tc>
                  <a:txBody>
                    <a:bodyPr/>
                    <a:lstStyle/>
                    <a:p>
                      <a:r>
                        <a:rPr lang="en-US" sz="2800" dirty="0"/>
                        <a:t>Maximum length of partition key value</a:t>
                      </a:r>
                    </a:p>
                  </a:txBody>
                  <a:tcPr/>
                </a:tc>
                <a:tc>
                  <a:txBody>
                    <a:bodyPr/>
                    <a:lstStyle/>
                    <a:p>
                      <a:r>
                        <a:rPr lang="en-US" sz="2800" dirty="0"/>
                        <a:t>2048 bytes</a:t>
                      </a:r>
                    </a:p>
                  </a:txBody>
                  <a:tcPr/>
                </a:tc>
                <a:extLst>
                  <a:ext uri="{0D108BD9-81ED-4DB2-BD59-A6C34878D82A}">
                    <a16:rowId xmlns:a16="http://schemas.microsoft.com/office/drawing/2014/main" val="26689160"/>
                  </a:ext>
                </a:extLst>
              </a:tr>
              <a:tr h="370840">
                <a:tc>
                  <a:txBody>
                    <a:bodyPr/>
                    <a:lstStyle/>
                    <a:p>
                      <a:r>
                        <a:rPr lang="en-US" sz="2800" dirty="0"/>
                        <a:t>Maximum length of ID value</a:t>
                      </a:r>
                    </a:p>
                  </a:txBody>
                  <a:tcPr/>
                </a:tc>
                <a:tc>
                  <a:txBody>
                    <a:bodyPr/>
                    <a:lstStyle/>
                    <a:p>
                      <a:r>
                        <a:rPr lang="en-US" sz="2800" dirty="0"/>
                        <a:t>1023 bytes</a:t>
                      </a:r>
                    </a:p>
                  </a:txBody>
                  <a:tcPr/>
                </a:tc>
                <a:extLst>
                  <a:ext uri="{0D108BD9-81ED-4DB2-BD59-A6C34878D82A}">
                    <a16:rowId xmlns:a16="http://schemas.microsoft.com/office/drawing/2014/main" val="760571512"/>
                  </a:ext>
                </a:extLst>
              </a:tr>
              <a:tr h="370840">
                <a:tc>
                  <a:txBody>
                    <a:bodyPr/>
                    <a:lstStyle/>
                    <a:p>
                      <a:r>
                        <a:rPr lang="en-US" sz="2800" dirty="0"/>
                        <a:t>Maximum number of properties per item</a:t>
                      </a:r>
                    </a:p>
                  </a:txBody>
                  <a:tcPr/>
                </a:tc>
                <a:tc>
                  <a:txBody>
                    <a:bodyPr/>
                    <a:lstStyle/>
                    <a:p>
                      <a:r>
                        <a:rPr lang="en-US" sz="2800" dirty="0"/>
                        <a:t>No practical limit</a:t>
                      </a:r>
                    </a:p>
                  </a:txBody>
                  <a:tcPr/>
                </a:tc>
                <a:extLst>
                  <a:ext uri="{0D108BD9-81ED-4DB2-BD59-A6C34878D82A}">
                    <a16:rowId xmlns:a16="http://schemas.microsoft.com/office/drawing/2014/main" val="2901782635"/>
                  </a:ext>
                </a:extLst>
              </a:tr>
              <a:tr h="370840">
                <a:tc>
                  <a:txBody>
                    <a:bodyPr/>
                    <a:lstStyle/>
                    <a:p>
                      <a:r>
                        <a:rPr lang="en-US" sz="2800" dirty="0"/>
                        <a:t>Maximum length of property name</a:t>
                      </a:r>
                    </a:p>
                  </a:txBody>
                  <a:tcPr/>
                </a:tc>
                <a:tc>
                  <a:txBody>
                    <a:bodyPr/>
                    <a:lstStyle/>
                    <a:p>
                      <a:r>
                        <a:rPr lang="en-US" sz="2800" dirty="0"/>
                        <a:t>No practical limit</a:t>
                      </a:r>
                    </a:p>
                  </a:txBody>
                  <a:tcPr/>
                </a:tc>
                <a:extLst>
                  <a:ext uri="{0D108BD9-81ED-4DB2-BD59-A6C34878D82A}">
                    <a16:rowId xmlns:a16="http://schemas.microsoft.com/office/drawing/2014/main" val="3713328883"/>
                  </a:ext>
                </a:extLst>
              </a:tr>
              <a:tr h="370840">
                <a:tc>
                  <a:txBody>
                    <a:bodyPr/>
                    <a:lstStyle/>
                    <a:p>
                      <a:r>
                        <a:rPr lang="en-US" sz="2800" dirty="0"/>
                        <a:t>Maximum length of property value</a:t>
                      </a:r>
                    </a:p>
                  </a:txBody>
                  <a:tcPr/>
                </a:tc>
                <a:tc>
                  <a:txBody>
                    <a:bodyPr/>
                    <a:lstStyle/>
                    <a:p>
                      <a:r>
                        <a:rPr lang="en-US" sz="2800" dirty="0"/>
                        <a:t>No practical limit</a:t>
                      </a:r>
                    </a:p>
                  </a:txBody>
                  <a:tcPr/>
                </a:tc>
                <a:extLst>
                  <a:ext uri="{0D108BD9-81ED-4DB2-BD59-A6C34878D82A}">
                    <a16:rowId xmlns:a16="http://schemas.microsoft.com/office/drawing/2014/main" val="2575696509"/>
                  </a:ext>
                </a:extLst>
              </a:tr>
              <a:tr h="370840">
                <a:tc>
                  <a:txBody>
                    <a:bodyPr/>
                    <a:lstStyle/>
                    <a:p>
                      <a:r>
                        <a:rPr lang="en-US" sz="2800" dirty="0"/>
                        <a:t>Maximum length of string property value</a:t>
                      </a:r>
                    </a:p>
                  </a:txBody>
                  <a:tcPr/>
                </a:tc>
                <a:tc>
                  <a:txBody>
                    <a:bodyPr/>
                    <a:lstStyle/>
                    <a:p>
                      <a:r>
                        <a:rPr lang="en-US" sz="2800" dirty="0"/>
                        <a:t>No practical limit</a:t>
                      </a:r>
                    </a:p>
                  </a:txBody>
                  <a:tcPr/>
                </a:tc>
                <a:extLst>
                  <a:ext uri="{0D108BD9-81ED-4DB2-BD59-A6C34878D82A}">
                    <a16:rowId xmlns:a16="http://schemas.microsoft.com/office/drawing/2014/main" val="2747773482"/>
                  </a:ext>
                </a:extLst>
              </a:tr>
            </a:tbl>
          </a:graphicData>
        </a:graphic>
      </p:graphicFrame>
    </p:spTree>
    <p:extLst>
      <p:ext uri="{BB962C8B-B14F-4D97-AF65-F5344CB8AC3E}">
        <p14:creationId xmlns:p14="http://schemas.microsoft.com/office/powerpoint/2010/main" val="2806248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Per-Request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939221683"/>
              </p:ext>
            </p:extLst>
          </p:nvPr>
        </p:nvGraphicFramePr>
        <p:xfrm>
          <a:off x="1124180" y="1011238"/>
          <a:ext cx="9913620" cy="344424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execution time for single operation</a:t>
                      </a:r>
                    </a:p>
                  </a:txBody>
                  <a:tcPr/>
                </a:tc>
                <a:tc>
                  <a:txBody>
                    <a:bodyPr/>
                    <a:lstStyle/>
                    <a:p>
                      <a:r>
                        <a:rPr lang="en-US" sz="2800" dirty="0"/>
                        <a:t>5 Seconds</a:t>
                      </a:r>
                    </a:p>
                  </a:txBody>
                  <a:tcPr/>
                </a:tc>
                <a:extLst>
                  <a:ext uri="{0D108BD9-81ED-4DB2-BD59-A6C34878D82A}">
                    <a16:rowId xmlns:a16="http://schemas.microsoft.com/office/drawing/2014/main" val="1848413284"/>
                  </a:ext>
                </a:extLst>
              </a:tr>
              <a:tr h="370840">
                <a:tc>
                  <a:txBody>
                    <a:bodyPr/>
                    <a:lstStyle/>
                    <a:p>
                      <a:r>
                        <a:rPr lang="en-US" sz="2800" dirty="0"/>
                        <a:t>Maximum request size</a:t>
                      </a:r>
                    </a:p>
                  </a:txBody>
                  <a:tcPr/>
                </a:tc>
                <a:tc>
                  <a:txBody>
                    <a:bodyPr/>
                    <a:lstStyle/>
                    <a:p>
                      <a:r>
                        <a:rPr lang="en-US" sz="2800" dirty="0"/>
                        <a:t>2-Mb</a:t>
                      </a:r>
                    </a:p>
                  </a:txBody>
                  <a:tcPr/>
                </a:tc>
                <a:extLst>
                  <a:ext uri="{0D108BD9-81ED-4DB2-BD59-A6C34878D82A}">
                    <a16:rowId xmlns:a16="http://schemas.microsoft.com/office/drawing/2014/main" val="26689160"/>
                  </a:ext>
                </a:extLst>
              </a:tr>
              <a:tr h="370840">
                <a:tc>
                  <a:txBody>
                    <a:bodyPr/>
                    <a:lstStyle/>
                    <a:p>
                      <a:r>
                        <a:rPr lang="en-US" sz="2800" dirty="0"/>
                        <a:t>Maximum response size</a:t>
                      </a:r>
                    </a:p>
                  </a:txBody>
                  <a:tcPr/>
                </a:tc>
                <a:tc>
                  <a:txBody>
                    <a:bodyPr/>
                    <a:lstStyle/>
                    <a:p>
                      <a:r>
                        <a:rPr lang="en-US" sz="2800" dirty="0"/>
                        <a:t>4-Mb</a:t>
                      </a:r>
                    </a:p>
                  </a:txBody>
                  <a:tcPr/>
                </a:tc>
                <a:extLst>
                  <a:ext uri="{0D108BD9-81ED-4DB2-BD59-A6C34878D82A}">
                    <a16:rowId xmlns:a16="http://schemas.microsoft.com/office/drawing/2014/main" val="760571512"/>
                  </a:ext>
                </a:extLst>
              </a:tr>
              <a:tr h="370840">
                <a:tc>
                  <a:txBody>
                    <a:bodyPr/>
                    <a:lstStyle/>
                    <a:p>
                      <a:r>
                        <a:rPr lang="en-US" sz="2800" dirty="0"/>
                        <a:t>Maximum number of operations in a transaction batch</a:t>
                      </a:r>
                    </a:p>
                  </a:txBody>
                  <a:tcPr/>
                </a:tc>
                <a:tc>
                  <a:txBody>
                    <a:bodyPr/>
                    <a:lstStyle/>
                    <a:p>
                      <a:r>
                        <a:rPr lang="en-US" sz="2800" dirty="0"/>
                        <a:t>100</a:t>
                      </a:r>
                    </a:p>
                  </a:txBody>
                  <a:tcPr/>
                </a:tc>
                <a:extLst>
                  <a:ext uri="{0D108BD9-81ED-4DB2-BD59-A6C34878D82A}">
                    <a16:rowId xmlns:a16="http://schemas.microsoft.com/office/drawing/2014/main" val="2901782635"/>
                  </a:ext>
                </a:extLst>
              </a:tr>
            </a:tbl>
          </a:graphicData>
        </a:graphic>
      </p:graphicFrame>
    </p:spTree>
    <p:extLst>
      <p:ext uri="{BB962C8B-B14F-4D97-AF65-F5344CB8AC3E}">
        <p14:creationId xmlns:p14="http://schemas.microsoft.com/office/powerpoint/2010/main" val="549668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sz="4000" dirty="0"/>
              <a:t>Service Quotas –</a:t>
            </a:r>
            <a:r>
              <a:rPr lang="en-US" dirty="0"/>
              <a:t> Try Cosmos DB Free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224153185"/>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5911620">
                  <a:extLst>
                    <a:ext uri="{9D8B030D-6E8A-4147-A177-3AD203B41FA5}">
                      <a16:colId xmlns:a16="http://schemas.microsoft.com/office/drawing/2014/main" val="3781148235"/>
                    </a:ext>
                  </a:extLst>
                </a:gridCol>
                <a:gridCol w="4002000">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Duration of the trial</a:t>
                      </a:r>
                    </a:p>
                  </a:txBody>
                  <a:tcPr/>
                </a:tc>
                <a:tc>
                  <a:txBody>
                    <a:bodyPr/>
                    <a:lstStyle/>
                    <a:p>
                      <a:r>
                        <a:rPr lang="en-US" sz="2800" dirty="0"/>
                        <a:t>30 days</a:t>
                      </a:r>
                    </a:p>
                  </a:txBody>
                  <a:tcPr/>
                </a:tc>
                <a:extLst>
                  <a:ext uri="{0D108BD9-81ED-4DB2-BD59-A6C34878D82A}">
                    <a16:rowId xmlns:a16="http://schemas.microsoft.com/office/drawing/2014/main" val="1848413284"/>
                  </a:ext>
                </a:extLst>
              </a:tr>
              <a:tr h="370840">
                <a:tc>
                  <a:txBody>
                    <a:bodyPr/>
                    <a:lstStyle/>
                    <a:p>
                      <a:r>
                        <a:rPr lang="en-US" sz="2800" dirty="0"/>
                        <a:t>Maximum containers per subscription</a:t>
                      </a:r>
                    </a:p>
                  </a:txBody>
                  <a:tcPr/>
                </a:tc>
                <a:tc>
                  <a:txBody>
                    <a:bodyPr/>
                    <a:lstStyle/>
                    <a:p>
                      <a:r>
                        <a:rPr lang="en-US" sz="2800" dirty="0"/>
                        <a:t>1 (SQL, Gremlin, Table)</a:t>
                      </a:r>
                    </a:p>
                    <a:p>
                      <a:r>
                        <a:rPr lang="en-US" sz="2800" dirty="0"/>
                        <a:t>3 (MongoDB)</a:t>
                      </a:r>
                    </a:p>
                  </a:txBody>
                  <a:tcPr/>
                </a:tc>
                <a:extLst>
                  <a:ext uri="{0D108BD9-81ED-4DB2-BD59-A6C34878D82A}">
                    <a16:rowId xmlns:a16="http://schemas.microsoft.com/office/drawing/2014/main" val="26689160"/>
                  </a:ext>
                </a:extLst>
              </a:tr>
              <a:tr h="370840">
                <a:tc>
                  <a:txBody>
                    <a:bodyPr/>
                    <a:lstStyle/>
                    <a:p>
                      <a:r>
                        <a:rPr lang="en-US" sz="2800" dirty="0"/>
                        <a:t>Maximum throughput per container</a:t>
                      </a:r>
                    </a:p>
                  </a:txBody>
                  <a:tcPr/>
                </a:tc>
                <a:tc>
                  <a:txBody>
                    <a:bodyPr/>
                    <a:lstStyle/>
                    <a:p>
                      <a:r>
                        <a:rPr lang="en-US" sz="2800" dirty="0"/>
                        <a:t>5,000</a:t>
                      </a:r>
                    </a:p>
                  </a:txBody>
                  <a:tcPr/>
                </a:tc>
                <a:extLst>
                  <a:ext uri="{0D108BD9-81ED-4DB2-BD59-A6C34878D82A}">
                    <a16:rowId xmlns:a16="http://schemas.microsoft.com/office/drawing/2014/main" val="760571512"/>
                  </a:ext>
                </a:extLst>
              </a:tr>
              <a:tr h="370840">
                <a:tc>
                  <a:txBody>
                    <a:bodyPr/>
                    <a:lstStyle/>
                    <a:p>
                      <a:r>
                        <a:rPr lang="en-US" sz="2800" dirty="0"/>
                        <a:t>Maximum throughput shared-throughput database</a:t>
                      </a:r>
                    </a:p>
                  </a:txBody>
                  <a:tcPr/>
                </a:tc>
                <a:tc>
                  <a:txBody>
                    <a:bodyPr/>
                    <a:lstStyle/>
                    <a:p>
                      <a:r>
                        <a:rPr lang="en-US" sz="2800" dirty="0"/>
                        <a:t>20,000</a:t>
                      </a:r>
                    </a:p>
                  </a:txBody>
                  <a:tcPr/>
                </a:tc>
                <a:extLst>
                  <a:ext uri="{0D108BD9-81ED-4DB2-BD59-A6C34878D82A}">
                    <a16:rowId xmlns:a16="http://schemas.microsoft.com/office/drawing/2014/main" val="3713328883"/>
                  </a:ext>
                </a:extLst>
              </a:tr>
              <a:tr h="370840">
                <a:tc>
                  <a:txBody>
                    <a:bodyPr/>
                    <a:lstStyle/>
                    <a:p>
                      <a:r>
                        <a:rPr lang="en-US" sz="2800" dirty="0"/>
                        <a:t>Maximum total storage per account</a:t>
                      </a:r>
                    </a:p>
                  </a:txBody>
                  <a:tcPr/>
                </a:tc>
                <a:tc>
                  <a:txBody>
                    <a:bodyPr/>
                    <a:lstStyle/>
                    <a:p>
                      <a:r>
                        <a:rPr lang="en-US" sz="2800" dirty="0"/>
                        <a:t>10-Gb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639054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31F3D0C3-5A25-4046-9407-66F41F733A0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4651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Free Tier Account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064753154"/>
              </p:ext>
            </p:extLst>
          </p:nvPr>
        </p:nvGraphicFramePr>
        <p:xfrm>
          <a:off x="1124180" y="1011238"/>
          <a:ext cx="9913620" cy="53340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Number of free tier accounts per Azure subscription</a:t>
                      </a:r>
                    </a:p>
                  </a:txBody>
                  <a:tcPr/>
                </a:tc>
                <a:tc>
                  <a:txBody>
                    <a:bodyPr/>
                    <a:lstStyle/>
                    <a:p>
                      <a:r>
                        <a:rPr lang="en-US" sz="2800" dirty="0"/>
                        <a:t>1</a:t>
                      </a:r>
                    </a:p>
                  </a:txBody>
                  <a:tcPr/>
                </a:tc>
                <a:extLst>
                  <a:ext uri="{0D108BD9-81ED-4DB2-BD59-A6C34878D82A}">
                    <a16:rowId xmlns:a16="http://schemas.microsoft.com/office/drawing/2014/main" val="1848413284"/>
                  </a:ext>
                </a:extLst>
              </a:tr>
              <a:tr h="370840">
                <a:tc>
                  <a:txBody>
                    <a:bodyPr/>
                    <a:lstStyle/>
                    <a:p>
                      <a:r>
                        <a:rPr lang="en-US" sz="2800" dirty="0"/>
                        <a:t>Duration of free-tier discount</a:t>
                      </a:r>
                    </a:p>
                  </a:txBody>
                  <a:tcPr/>
                </a:tc>
                <a:tc>
                  <a:txBody>
                    <a:bodyPr/>
                    <a:lstStyle/>
                    <a:p>
                      <a:r>
                        <a:rPr lang="en-US" sz="2800" dirty="0"/>
                        <a:t>Lifetime of the account</a:t>
                      </a:r>
                    </a:p>
                  </a:txBody>
                  <a:tcPr/>
                </a:tc>
                <a:extLst>
                  <a:ext uri="{0D108BD9-81ED-4DB2-BD59-A6C34878D82A}">
                    <a16:rowId xmlns:a16="http://schemas.microsoft.com/office/drawing/2014/main" val="26689160"/>
                  </a:ext>
                </a:extLst>
              </a:tr>
              <a:tr h="370840">
                <a:tc>
                  <a:txBody>
                    <a:bodyPr/>
                    <a:lstStyle/>
                    <a:p>
                      <a:r>
                        <a:rPr lang="en-US" sz="2800" dirty="0"/>
                        <a:t>Maximum RU/s for free</a:t>
                      </a:r>
                    </a:p>
                  </a:txBody>
                  <a:tcPr/>
                </a:tc>
                <a:tc>
                  <a:txBody>
                    <a:bodyPr/>
                    <a:lstStyle/>
                    <a:p>
                      <a:r>
                        <a:rPr lang="en-US" sz="2800" dirty="0"/>
                        <a:t>400 RU/s</a:t>
                      </a:r>
                    </a:p>
                  </a:txBody>
                  <a:tcPr/>
                </a:tc>
                <a:extLst>
                  <a:ext uri="{0D108BD9-81ED-4DB2-BD59-A6C34878D82A}">
                    <a16:rowId xmlns:a16="http://schemas.microsoft.com/office/drawing/2014/main" val="760571512"/>
                  </a:ext>
                </a:extLst>
              </a:tr>
              <a:tr h="370840">
                <a:tc>
                  <a:txBody>
                    <a:bodyPr/>
                    <a:lstStyle/>
                    <a:p>
                      <a:r>
                        <a:rPr lang="en-US" sz="2800" dirty="0"/>
                        <a:t>Maximum storage for free</a:t>
                      </a:r>
                    </a:p>
                  </a:txBody>
                  <a:tcPr/>
                </a:tc>
                <a:tc>
                  <a:txBody>
                    <a:bodyPr/>
                    <a:lstStyle/>
                    <a:p>
                      <a:r>
                        <a:rPr lang="en-US" sz="2800" dirty="0"/>
                        <a:t>5-Gb</a:t>
                      </a:r>
                    </a:p>
                  </a:txBody>
                  <a:tcPr/>
                </a:tc>
                <a:extLst>
                  <a:ext uri="{0D108BD9-81ED-4DB2-BD59-A6C34878D82A}">
                    <a16:rowId xmlns:a16="http://schemas.microsoft.com/office/drawing/2014/main" val="3713328883"/>
                  </a:ext>
                </a:extLst>
              </a:tr>
              <a:tr h="370840">
                <a:tc>
                  <a:txBody>
                    <a:bodyPr/>
                    <a:lstStyle/>
                    <a:p>
                      <a:r>
                        <a:rPr lang="en-US" sz="2800" dirty="0"/>
                        <a:t>Maximum number of shared throughput databases</a:t>
                      </a:r>
                    </a:p>
                  </a:txBody>
                  <a:tcPr/>
                </a:tc>
                <a:tc>
                  <a:txBody>
                    <a:bodyPr/>
                    <a:lstStyle/>
                    <a:p>
                      <a:r>
                        <a:rPr lang="en-US" sz="2800" dirty="0"/>
                        <a:t>5</a:t>
                      </a:r>
                    </a:p>
                  </a:txBody>
                  <a:tcPr/>
                </a:tc>
                <a:extLst>
                  <a:ext uri="{0D108BD9-81ED-4DB2-BD59-A6C34878D82A}">
                    <a16:rowId xmlns:a16="http://schemas.microsoft.com/office/drawing/2014/main" val="2575696509"/>
                  </a:ext>
                </a:extLst>
              </a:tr>
              <a:tr h="370840">
                <a:tc>
                  <a:txBody>
                    <a:bodyPr/>
                    <a:lstStyle/>
                    <a:p>
                      <a:r>
                        <a:rPr lang="en-US" sz="2800" dirty="0"/>
                        <a:t>Maximum number of containers in a shared throughput database</a:t>
                      </a:r>
                    </a:p>
                  </a:txBody>
                  <a:tcPr/>
                </a:tc>
                <a:tc>
                  <a:txBody>
                    <a:bodyPr/>
                    <a:lstStyle/>
                    <a:p>
                      <a:r>
                        <a:rPr lang="en-US" sz="2800" dirty="0"/>
                        <a:t>25</a:t>
                      </a:r>
                    </a:p>
                  </a:txBody>
                  <a:tcPr/>
                </a:tc>
                <a:extLst>
                  <a:ext uri="{0D108BD9-81ED-4DB2-BD59-A6C34878D82A}">
                    <a16:rowId xmlns:a16="http://schemas.microsoft.com/office/drawing/2014/main" val="3473510879"/>
                  </a:ext>
                </a:extLst>
              </a:tr>
            </a:tbl>
          </a:graphicData>
        </a:graphic>
      </p:graphicFrame>
    </p:spTree>
    <p:extLst>
      <p:ext uri="{BB962C8B-B14F-4D97-AF65-F5344CB8AC3E}">
        <p14:creationId xmlns:p14="http://schemas.microsoft.com/office/powerpoint/2010/main" val="34150881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8AA4-E22C-408B-B40F-A2D8326B2141}"/>
              </a:ext>
            </a:extLst>
          </p:cNvPr>
          <p:cNvSpPr>
            <a:spLocks noGrp="1"/>
          </p:cNvSpPr>
          <p:nvPr>
            <p:ph type="title"/>
          </p:nvPr>
        </p:nvSpPr>
        <p:spPr/>
        <p:txBody>
          <a:bodyPr/>
          <a:lstStyle/>
          <a:p>
            <a:r>
              <a:rPr lang="en-US" dirty="0"/>
              <a:t>Change Feed</a:t>
            </a:r>
          </a:p>
        </p:txBody>
      </p:sp>
      <p:sp>
        <p:nvSpPr>
          <p:cNvPr id="3" name="Text Placeholder 2">
            <a:extLst>
              <a:ext uri="{FF2B5EF4-FFF2-40B4-BE49-F238E27FC236}">
                <a16:creationId xmlns:a16="http://schemas.microsoft.com/office/drawing/2014/main" id="{0F6C6C26-B2AB-43D3-BA3E-6B744EC36BA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24897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424-76F3-4B46-93F8-B44593A86783}"/>
              </a:ext>
            </a:extLst>
          </p:cNvPr>
          <p:cNvSpPr>
            <a:spLocks noGrp="1"/>
          </p:cNvSpPr>
          <p:nvPr>
            <p:ph type="title"/>
          </p:nvPr>
        </p:nvSpPr>
        <p:spPr/>
        <p:txBody>
          <a:bodyPr>
            <a:normAutofit fontScale="90000"/>
          </a:bodyPr>
          <a:lstStyle/>
          <a:p>
            <a:r>
              <a:rPr lang="en-US" dirty="0"/>
              <a:t>Change Feed</a:t>
            </a:r>
          </a:p>
        </p:txBody>
      </p:sp>
      <p:pic>
        <p:nvPicPr>
          <p:cNvPr id="3" name="Content Placeholder 5">
            <a:extLst>
              <a:ext uri="{FF2B5EF4-FFF2-40B4-BE49-F238E27FC236}">
                <a16:creationId xmlns:a16="http://schemas.microsoft.com/office/drawing/2014/main" id="{B0B36D56-F27E-47E0-97B3-C662CFBE0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a:prstGeom prst="rect">
            <a:avLst/>
          </a:prstGeom>
        </p:spPr>
      </p:pic>
    </p:spTree>
    <p:extLst>
      <p:ext uri="{BB962C8B-B14F-4D97-AF65-F5344CB8AC3E}">
        <p14:creationId xmlns:p14="http://schemas.microsoft.com/office/powerpoint/2010/main" val="39133329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1455788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32239137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229 -0.21296 " pathEditMode="relative" rAng="0" ptsTypes="AA">
                                      <p:cBhvr>
                                        <p:cTn id="6" dur="500" fill="hold"/>
                                        <p:tgtEl>
                                          <p:spTgt spid="12"/>
                                        </p:tgtEl>
                                        <p:attrNameLst>
                                          <p:attrName>ppt_x</p:attrName>
                                          <p:attrName>ppt_y</p:attrName>
                                        </p:attrNameLst>
                                      </p:cBhvr>
                                      <p:rCtr x="-16615" y="-1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Tree>
    <p:extLst>
      <p:ext uri="{BB962C8B-B14F-4D97-AF65-F5344CB8AC3E}">
        <p14:creationId xmlns:p14="http://schemas.microsoft.com/office/powerpoint/2010/main" val="29246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Tree>
    <p:extLst>
      <p:ext uri="{BB962C8B-B14F-4D97-AF65-F5344CB8AC3E}">
        <p14:creationId xmlns:p14="http://schemas.microsoft.com/office/powerpoint/2010/main" val="17661359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037 " pathEditMode="relative" rAng="0" ptsTypes="AA">
                                      <p:cBhvr>
                                        <p:cTn id="6" dur="500" fill="hold"/>
                                        <p:tgtEl>
                                          <p:spTgt spid="12"/>
                                        </p:tgtEl>
                                        <p:attrNameLst>
                                          <p:attrName>ppt_x</p:attrName>
                                          <p:attrName>ppt_y</p:attrName>
                                        </p:attrNameLst>
                                      </p:cBhvr>
                                      <p:rCtr x="0" y="-1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35466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24134321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813 -0.23333 " pathEditMode="relative" rAng="0" ptsTypes="AA">
                                      <p:cBhvr>
                                        <p:cTn id="6" dur="500" fill="hold"/>
                                        <p:tgtEl>
                                          <p:spTgt spid="12"/>
                                        </p:tgtEl>
                                        <p:attrNameLst>
                                          <p:attrName>ppt_x</p:attrName>
                                          <p:attrName>ppt_y</p:attrName>
                                        </p:attrNameLst>
                                      </p:cBhvr>
                                      <p:rCtr x="16406"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9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1B0C912F-1E36-4D5F-AC01-226F06AA9F82}"/>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40456891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187226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542 0.03704 " pathEditMode="relative" rAng="0" ptsTypes="AA">
                                      <p:cBhvr>
                                        <p:cTn id="6" dur="500" fill="hold"/>
                                        <p:tgtEl>
                                          <p:spTgt spid="12"/>
                                        </p:tgtEl>
                                        <p:attrNameLst>
                                          <p:attrName>ppt_x</p:attrName>
                                          <p:attrName>ppt_y</p:attrName>
                                        </p:attrNameLst>
                                      </p:cBhvr>
                                      <p:rCtr x="-16771"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Tree>
    <p:extLst>
      <p:ext uri="{BB962C8B-B14F-4D97-AF65-F5344CB8AC3E}">
        <p14:creationId xmlns:p14="http://schemas.microsoft.com/office/powerpoint/2010/main" val="19011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Tree>
    <p:extLst>
      <p:ext uri="{BB962C8B-B14F-4D97-AF65-F5344CB8AC3E}">
        <p14:creationId xmlns:p14="http://schemas.microsoft.com/office/powerpoint/2010/main" val="22130064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979 0.04815 " pathEditMode="relative" rAng="0" ptsTypes="AA">
                                      <p:cBhvr>
                                        <p:cTn id="6" dur="500" fill="hold"/>
                                        <p:tgtEl>
                                          <p:spTgt spid="12"/>
                                        </p:tgtEl>
                                        <p:attrNameLst>
                                          <p:attrName>ppt_x</p:attrName>
                                          <p:attrName>ppt_y</p:attrName>
                                        </p:attrNameLst>
                                      </p:cBhvr>
                                      <p:rCtr x="15990"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334290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Tree>
    <p:extLst>
      <p:ext uri="{BB962C8B-B14F-4D97-AF65-F5344CB8AC3E}">
        <p14:creationId xmlns:p14="http://schemas.microsoft.com/office/powerpoint/2010/main" val="29154997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021 0.31296 " pathEditMode="relative" rAng="0" ptsTypes="AA">
                                      <p:cBhvr>
                                        <p:cTn id="6" dur="500" fill="hold"/>
                                        <p:tgtEl>
                                          <p:spTgt spid="12"/>
                                        </p:tgtEl>
                                        <p:attrNameLst>
                                          <p:attrName>ppt_x</p:attrName>
                                          <p:attrName>ppt_y</p:attrName>
                                        </p:attrNameLst>
                                      </p:cBhvr>
                                      <p:rCtr x="-16510" y="1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16969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6356706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33079 " pathEditMode="relative" rAng="0" ptsTypes="AA">
                                      <p:cBhvr>
                                        <p:cTn id="6" dur="500" fill="hold"/>
                                        <p:tgtEl>
                                          <p:spTgt spid="12"/>
                                        </p:tgtEl>
                                        <p:attrNameLst>
                                          <p:attrName>ppt_x</p:attrName>
                                          <p:attrName>ppt_y</p:attrName>
                                        </p:attrNameLst>
                                      </p:cBhvr>
                                      <p:rCtr x="0" y="1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10190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8" name="Rectangle: Rounded Corners 7">
            <a:extLst>
              <a:ext uri="{FF2B5EF4-FFF2-40B4-BE49-F238E27FC236}">
                <a16:creationId xmlns:a16="http://schemas.microsoft.com/office/drawing/2014/main" id="{FEE69D35-4F43-4F93-8DA1-513CCC3A9C11}"/>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9636893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628 0.31435 " pathEditMode="relative" rAng="0" ptsTypes="AA">
                                      <p:cBhvr>
                                        <p:cTn id="6" dur="500" fill="hold"/>
                                        <p:tgtEl>
                                          <p:spTgt spid="12"/>
                                        </p:tgtEl>
                                        <p:attrNameLst>
                                          <p:attrName>ppt_x</p:attrName>
                                          <p:attrName>ppt_y</p:attrName>
                                        </p:attrNameLst>
                                      </p:cBhvr>
                                      <p:rCtr x="15807"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Applications can request multiple change feeds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
        <p:nvSpPr>
          <p:cNvPr id="10" name="Rectangle: Rounded Corners 9">
            <a:extLst>
              <a:ext uri="{FF2B5EF4-FFF2-40B4-BE49-F238E27FC236}">
                <a16:creationId xmlns:a16="http://schemas.microsoft.com/office/drawing/2014/main" id="{A93080AA-F7D8-4F86-BC96-EFEBE7F8E3A0}"/>
              </a:ext>
            </a:extLst>
          </p:cNvPr>
          <p:cNvSpPr/>
          <p:nvPr/>
        </p:nvSpPr>
        <p:spPr>
          <a:xfrm>
            <a:off x="831215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Changes available in parallel for logical partitions</a:t>
            </a:r>
          </a:p>
        </p:txBody>
      </p:sp>
    </p:spTree>
    <p:extLst>
      <p:ext uri="{BB962C8B-B14F-4D97-AF65-F5344CB8AC3E}">
        <p14:creationId xmlns:p14="http://schemas.microsoft.com/office/powerpoint/2010/main" val="1217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7D2930D3-748D-4C01-93A3-D73E0BF53BDA}"/>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163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78D-B28A-445A-9ABF-2BA039F6661C}"/>
              </a:ext>
            </a:extLst>
          </p:cNvPr>
          <p:cNvSpPr>
            <a:spLocks noGrp="1"/>
          </p:cNvSpPr>
          <p:nvPr>
            <p:ph type="title"/>
          </p:nvPr>
        </p:nvSpPr>
        <p:spPr/>
        <p:txBody>
          <a:bodyPr>
            <a:normAutofit fontScale="90000"/>
          </a:bodyPr>
          <a:lstStyle/>
          <a:p>
            <a:r>
              <a:rPr lang="en-US" dirty="0"/>
              <a:t>Change Feed Options</a:t>
            </a:r>
          </a:p>
        </p:txBody>
      </p:sp>
      <p:sp>
        <p:nvSpPr>
          <p:cNvPr id="3" name="Rectangle: Rounded Corners 2">
            <a:extLst>
              <a:ext uri="{FF2B5EF4-FFF2-40B4-BE49-F238E27FC236}">
                <a16:creationId xmlns:a16="http://schemas.microsoft.com/office/drawing/2014/main" id="{E08F0049-A7C6-4056-8824-7541F2AB9A27}"/>
              </a:ext>
            </a:extLst>
          </p:cNvPr>
          <p:cNvSpPr/>
          <p:nvPr/>
        </p:nvSpPr>
        <p:spPr>
          <a:xfrm>
            <a:off x="13779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 Feed Processor</a:t>
            </a:r>
          </a:p>
        </p:txBody>
      </p:sp>
      <p:sp>
        <p:nvSpPr>
          <p:cNvPr id="4" name="Rectangle: Rounded Corners 3">
            <a:extLst>
              <a:ext uri="{FF2B5EF4-FFF2-40B4-BE49-F238E27FC236}">
                <a16:creationId xmlns:a16="http://schemas.microsoft.com/office/drawing/2014/main" id="{6371DCCF-B808-4E98-8608-8E340BB99570}"/>
              </a:ext>
            </a:extLst>
          </p:cNvPr>
          <p:cNvSpPr/>
          <p:nvPr/>
        </p:nvSpPr>
        <p:spPr>
          <a:xfrm>
            <a:off x="6381752"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Azure Function</a:t>
            </a:r>
          </a:p>
        </p:txBody>
      </p:sp>
    </p:spTree>
    <p:extLst>
      <p:ext uri="{BB962C8B-B14F-4D97-AF65-F5344CB8AC3E}">
        <p14:creationId xmlns:p14="http://schemas.microsoft.com/office/powerpoint/2010/main" val="14987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BF04-7DC3-4F41-905B-0E8B2C563718}"/>
              </a:ext>
            </a:extLst>
          </p:cNvPr>
          <p:cNvSpPr>
            <a:spLocks noGrp="1"/>
          </p:cNvSpPr>
          <p:nvPr>
            <p:ph type="title"/>
          </p:nvPr>
        </p:nvSpPr>
        <p:spPr/>
        <p:txBody>
          <a:bodyPr/>
          <a:lstStyle/>
          <a:p>
            <a:r>
              <a:rPr lang="en-US" dirty="0"/>
              <a:t>Demo – Build an App</a:t>
            </a:r>
          </a:p>
        </p:txBody>
      </p:sp>
      <p:sp>
        <p:nvSpPr>
          <p:cNvPr id="3" name="Text Placeholder 2">
            <a:extLst>
              <a:ext uri="{FF2B5EF4-FFF2-40B4-BE49-F238E27FC236}">
                <a16:creationId xmlns:a16="http://schemas.microsoft.com/office/drawing/2014/main" id="{D541C990-1D9E-4C72-AA1F-0B97E25846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833026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solidFill>
                  <a:srgbClr val="611C97"/>
                </a:solidFill>
              </a:rPr>
              <a:t>Thank You!</a:t>
            </a:r>
          </a:p>
        </p:txBody>
      </p:sp>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2913431" y="13718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806" y="14827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042" y="21687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042" y="27450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042" y="34613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2967" y="4099510"/>
            <a:ext cx="445655" cy="445655"/>
          </a:xfrm>
          <a:prstGeom prst="rect">
            <a:avLst/>
          </a:prstGeom>
        </p:spPr>
      </p:pic>
      <p:pic>
        <p:nvPicPr>
          <p:cNvPr id="20" name="Picture 19">
            <a:extLst>
              <a:ext uri="{FF2B5EF4-FFF2-40B4-BE49-F238E27FC236}">
                <a16:creationId xmlns:a16="http://schemas.microsoft.com/office/drawing/2014/main" id="{082F78C7-B102-4AAA-B86C-4B44E3D05D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5240" y="5230432"/>
            <a:ext cx="3161520" cy="1147813"/>
          </a:xfrm>
          <a:prstGeom prst="rect">
            <a:avLst/>
          </a:prstGeom>
        </p:spPr>
      </p:pic>
    </p:spTree>
    <p:extLst>
      <p:ext uri="{BB962C8B-B14F-4D97-AF65-F5344CB8AC3E}">
        <p14:creationId xmlns:p14="http://schemas.microsoft.com/office/powerpoint/2010/main" val="375016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647E71F7-225F-4939-87B4-3AC66776352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0785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sp>
        <p:nvSpPr>
          <p:cNvPr id="38" name="Text Placeholder 2">
            <a:extLst>
              <a:ext uri="{FF2B5EF4-FFF2-40B4-BE49-F238E27FC236}">
                <a16:creationId xmlns:a16="http://schemas.microsoft.com/office/drawing/2014/main" id="{3ED4C483-867F-4BC3-8774-38ABFE00D78E}"/>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7972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9987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611C97"/>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1405" y="2181281"/>
            <a:ext cx="9098634" cy="4666128"/>
          </a:xfrm>
          <a:prstGeom prst="rect">
            <a:avLst/>
          </a:prstGeom>
        </p:spPr>
      </p:pic>
      <p:sp>
        <p:nvSpPr>
          <p:cNvPr id="35" name="Text Placeholder 2">
            <a:extLst>
              <a:ext uri="{FF2B5EF4-FFF2-40B4-BE49-F238E27FC236}">
                <a16:creationId xmlns:a16="http://schemas.microsoft.com/office/drawing/2014/main" id="{43DA95B4-73DC-4015-B016-EAEED3F5E39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9509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611C97"/>
                </a:solidFill>
              </a:rPr>
              <a:t>Secure by default and enterprise ready</a:t>
            </a:r>
          </a:p>
        </p:txBody>
      </p:sp>
      <p:sp>
        <p:nvSpPr>
          <p:cNvPr id="34" name="Text Placeholder 2">
            <a:extLst>
              <a:ext uri="{FF2B5EF4-FFF2-40B4-BE49-F238E27FC236}">
                <a16:creationId xmlns:a16="http://schemas.microsoft.com/office/drawing/2014/main" id="{26031005-06A5-493D-BBE8-76921B6E6F93}"/>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17787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close up of a sign&#10;&#10;Description automatically generated">
            <a:extLst>
              <a:ext uri="{FF2B5EF4-FFF2-40B4-BE49-F238E27FC236}">
                <a16:creationId xmlns:a16="http://schemas.microsoft.com/office/drawing/2014/main" id="{230FCD28-C3AA-40CA-AA93-189006BE707D}"/>
              </a:ext>
            </a:extLst>
          </p:cNvPr>
          <p:cNvPicPr>
            <a:picLocks noChangeAspect="1"/>
          </p:cNvPicPr>
          <p:nvPr/>
        </p:nvPicPr>
        <p:blipFill>
          <a:blip r:embed="rId2"/>
          <a:stretch>
            <a:fillRect/>
          </a:stretch>
        </p:blipFill>
        <p:spPr>
          <a:xfrm>
            <a:off x="10421463" y="2526296"/>
            <a:ext cx="1212223" cy="631568"/>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2218D503-FD12-4EE4-8053-A2F9863AB5EE}"/>
              </a:ext>
            </a:extLst>
          </p:cNvPr>
          <p:cNvPicPr>
            <a:picLocks noChangeAspect="1"/>
          </p:cNvPicPr>
          <p:nvPr/>
        </p:nvPicPr>
        <p:blipFill>
          <a:blip r:embed="rId3"/>
          <a:stretch>
            <a:fillRect/>
          </a:stretch>
        </p:blipFill>
        <p:spPr>
          <a:xfrm>
            <a:off x="293254" y="2659285"/>
            <a:ext cx="1389573" cy="498579"/>
          </a:xfrm>
          <a:prstGeom prst="rect">
            <a:avLst/>
          </a:prstGeom>
        </p:spPr>
      </p:pic>
      <p:pic>
        <p:nvPicPr>
          <p:cNvPr id="111" name="Graphic 10">
            <a:extLst>
              <a:ext uri="{FF2B5EF4-FFF2-40B4-BE49-F238E27FC236}">
                <a16:creationId xmlns:a16="http://schemas.microsoft.com/office/drawing/2014/main" id="{507CFC4D-B029-4BD2-9092-8452504BC0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8381" y="1521837"/>
            <a:ext cx="1022179" cy="1022179"/>
          </a:xfrm>
          <a:prstGeom prst="rect">
            <a:avLst/>
          </a:prstGeom>
        </p:spPr>
      </p:pic>
      <p:pic>
        <p:nvPicPr>
          <p:cNvPr id="109" name="Graphic 108">
            <a:extLst>
              <a:ext uri="{FF2B5EF4-FFF2-40B4-BE49-F238E27FC236}">
                <a16:creationId xmlns:a16="http://schemas.microsoft.com/office/drawing/2014/main" id="{FC9729DD-3C27-4566-B1B3-0AF40CAFA6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428763" y="1424460"/>
            <a:ext cx="1165368" cy="1165368"/>
          </a:xfrm>
          <a:prstGeom prst="rect">
            <a:avLst/>
          </a:prstGeom>
        </p:spPr>
      </p:pic>
      <p:pic>
        <p:nvPicPr>
          <p:cNvPr id="107" name="Graphic 106">
            <a:extLst>
              <a:ext uri="{FF2B5EF4-FFF2-40B4-BE49-F238E27FC236}">
                <a16:creationId xmlns:a16="http://schemas.microsoft.com/office/drawing/2014/main" id="{3162D624-694C-4C78-B4AC-5C348D081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943" y="1510003"/>
            <a:ext cx="815416" cy="815416"/>
          </a:xfrm>
          <a:prstGeom prst="rect">
            <a:avLst/>
          </a:prstGeom>
        </p:spPr>
      </p:pic>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normAutofit fontScale="90000"/>
          </a:bodyPr>
          <a:lstStyle/>
          <a:p>
            <a:r>
              <a:rPr lang="en-US" dirty="0"/>
              <a:t>Azure Cosmos DB</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9"/>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Text Placeholder 2">
            <a:extLst>
              <a:ext uri="{FF2B5EF4-FFF2-40B4-BE49-F238E27FC236}">
                <a16:creationId xmlns:a16="http://schemas.microsoft.com/office/drawing/2014/main" id="{A416CAF5-CFC1-42E8-936C-DCB723152DA7}"/>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113" name="Picture 112" descr="A picture containing drawing&#10;&#10;Description automatically generated">
            <a:extLst>
              <a:ext uri="{FF2B5EF4-FFF2-40B4-BE49-F238E27FC236}">
                <a16:creationId xmlns:a16="http://schemas.microsoft.com/office/drawing/2014/main" id="{47A7E164-0684-461E-ACCE-6CEB3F023B87}"/>
              </a:ext>
            </a:extLst>
          </p:cNvPr>
          <p:cNvPicPr>
            <a:picLocks noChangeAspect="1"/>
          </p:cNvPicPr>
          <p:nvPr/>
        </p:nvPicPr>
        <p:blipFill>
          <a:blip r:embed="rId10"/>
          <a:stretch>
            <a:fillRect/>
          </a:stretch>
        </p:blipFill>
        <p:spPr>
          <a:xfrm>
            <a:off x="9398734" y="2080594"/>
            <a:ext cx="578691" cy="578691"/>
          </a:xfrm>
          <a:prstGeom prst="rect">
            <a:avLst/>
          </a:prstGeom>
        </p:spPr>
      </p:pic>
      <p:pic>
        <p:nvPicPr>
          <p:cNvPr id="115" name="Graphic 114">
            <a:extLst>
              <a:ext uri="{FF2B5EF4-FFF2-40B4-BE49-F238E27FC236}">
                <a16:creationId xmlns:a16="http://schemas.microsoft.com/office/drawing/2014/main" id="{0D306BE5-4B67-4451-A81E-BB912F9F4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78368" y="1987122"/>
            <a:ext cx="675410" cy="67541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371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t>Who is </a:t>
            </a:r>
            <a:r>
              <a:rPr lang="en-US" dirty="0">
                <a:solidFill>
                  <a:srgbClr val="611C97"/>
                </a:solidFill>
              </a:rPr>
              <a:t>Chad Green</a:t>
            </a:r>
          </a:p>
        </p:txBody>
      </p:sp>
      <p:sp>
        <p:nvSpPr>
          <p:cNvPr id="3" name="Content Placeholder 2">
            <a:extLst>
              <a:ext uri="{FF2B5EF4-FFF2-40B4-BE49-F238E27FC236}">
                <a16:creationId xmlns:a16="http://schemas.microsoft.com/office/drawing/2014/main" id="{97E4DD92-AC64-407C-842A-9E8A627BC70B}"/>
              </a:ext>
            </a:extLst>
          </p:cNvPr>
          <p:cNvSpPr>
            <a:spLocks noGrp="1"/>
          </p:cNvSpPr>
          <p:nvPr>
            <p:ph idx="1"/>
          </p:nvPr>
        </p:nvSpPr>
        <p:spPr>
          <a:xfrm>
            <a:off x="293255" y="960583"/>
            <a:ext cx="5932054" cy="969818"/>
          </a:xfrm>
        </p:spPr>
        <p:txBody>
          <a:bodyPr/>
          <a:lstStyle/>
          <a:p>
            <a:pPr marL="0" indent="0">
              <a:buNone/>
            </a:pPr>
            <a:r>
              <a:rPr lang="en-US" dirty="0"/>
              <a:t>Director of IT Architecture</a:t>
            </a:r>
            <a:br>
              <a:rPr lang="en-US" dirty="0"/>
            </a:br>
            <a:r>
              <a:rPr lang="en-US" dirty="0"/>
              <a:t>Atria Senior Living / Glennis Solutions</a:t>
            </a:r>
          </a:p>
        </p:txBody>
      </p:sp>
      <p:pic>
        <p:nvPicPr>
          <p:cNvPr id="4" name="Picture 3">
            <a:extLst>
              <a:ext uri="{FF2B5EF4-FFF2-40B4-BE49-F238E27FC236}">
                <a16:creationId xmlns:a16="http://schemas.microsoft.com/office/drawing/2014/main" id="{3884AB81-BCA9-4595-9C8F-B0755E89F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2305" y="0"/>
            <a:ext cx="3632677" cy="4845690"/>
          </a:xfrm>
          <a:prstGeom prst="rect">
            <a:avLst/>
          </a:prstGeom>
        </p:spPr>
      </p:pic>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20" name="Picture 19">
            <a:extLst>
              <a:ext uri="{FF2B5EF4-FFF2-40B4-BE49-F238E27FC236}">
                <a16:creationId xmlns:a16="http://schemas.microsoft.com/office/drawing/2014/main" id="{082F78C7-B102-4AAA-B86C-4B44E3D05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1398" y="5250448"/>
            <a:ext cx="2513040" cy="912378"/>
          </a:xfrm>
          <a:prstGeom prst="rect">
            <a:avLst/>
          </a:prstGeom>
        </p:spPr>
      </p:pic>
      <p:pic>
        <p:nvPicPr>
          <p:cNvPr id="22" name="Picture 21">
            <a:extLst>
              <a:ext uri="{FF2B5EF4-FFF2-40B4-BE49-F238E27FC236}">
                <a16:creationId xmlns:a16="http://schemas.microsoft.com/office/drawing/2014/main" id="{CA611162-AFD1-4E0A-B4B0-6B97D94D16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2366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9F0D-9305-4C9C-AD64-057E89FC983B}"/>
              </a:ext>
            </a:extLst>
          </p:cNvPr>
          <p:cNvSpPr>
            <a:spLocks noGrp="1"/>
          </p:cNvSpPr>
          <p:nvPr>
            <p:ph type="title"/>
          </p:nvPr>
        </p:nvSpPr>
        <p:spPr/>
        <p:txBody>
          <a:bodyPr/>
          <a:lstStyle/>
          <a:p>
            <a:r>
              <a:rPr lang="en-US" dirty="0"/>
              <a:t>Cosmos DB Architecture</a:t>
            </a:r>
          </a:p>
        </p:txBody>
      </p:sp>
      <p:sp>
        <p:nvSpPr>
          <p:cNvPr id="3" name="Text Placeholder 2">
            <a:extLst>
              <a:ext uri="{FF2B5EF4-FFF2-40B4-BE49-F238E27FC236}">
                <a16:creationId xmlns:a16="http://schemas.microsoft.com/office/drawing/2014/main" id="{7CD35A79-E8E5-419A-926D-637122956B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11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18708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29907989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40765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13377493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5" name="Picture 4">
            <a:extLst>
              <a:ext uri="{FF2B5EF4-FFF2-40B4-BE49-F238E27FC236}">
                <a16:creationId xmlns:a16="http://schemas.microsoft.com/office/drawing/2014/main" id="{F25D3428-2BF2-4BF5-A82F-3FF027F96AD1}"/>
              </a:ext>
            </a:extLst>
          </p:cNvPr>
          <p:cNvPicPr>
            <a:picLocks noChangeAspect="1"/>
          </p:cNvPicPr>
          <p:nvPr/>
        </p:nvPicPr>
        <p:blipFill>
          <a:blip r:embed="rId3"/>
          <a:stretch>
            <a:fillRect/>
          </a:stretch>
        </p:blipFill>
        <p:spPr>
          <a:xfrm>
            <a:off x="6858002" y="4430567"/>
            <a:ext cx="4610100" cy="2257425"/>
          </a:xfrm>
          <a:prstGeom prst="rect">
            <a:avLst/>
          </a:prstGeom>
        </p:spPr>
      </p:pic>
    </p:spTree>
    <p:extLst>
      <p:ext uri="{BB962C8B-B14F-4D97-AF65-F5344CB8AC3E}">
        <p14:creationId xmlns:p14="http://schemas.microsoft.com/office/powerpoint/2010/main" val="14068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DA85-0B8C-44DE-A5FE-769DD0FE7F93}"/>
              </a:ext>
            </a:extLst>
          </p:cNvPr>
          <p:cNvSpPr>
            <a:spLocks noGrp="1"/>
          </p:cNvSpPr>
          <p:nvPr>
            <p:ph type="title"/>
          </p:nvPr>
        </p:nvSpPr>
        <p:spPr/>
        <p:txBody>
          <a:bodyPr>
            <a:normAutofit fontScale="90000"/>
          </a:bodyPr>
          <a:lstStyle/>
          <a:p>
            <a:r>
              <a:rPr lang="en-US" dirty="0">
                <a:solidFill>
                  <a:srgbClr val="611C97"/>
                </a:solidFill>
              </a:rPr>
              <a:t>Azure Cosmos DB Architecture</a:t>
            </a:r>
          </a:p>
        </p:txBody>
      </p:sp>
      <p:sp>
        <p:nvSpPr>
          <p:cNvPr id="3" name="Oval 2">
            <a:extLst>
              <a:ext uri="{FF2B5EF4-FFF2-40B4-BE49-F238E27FC236}">
                <a16:creationId xmlns:a16="http://schemas.microsoft.com/office/drawing/2014/main" id="{B55ADF74-77B2-4926-A926-3478A3DFE424}"/>
              </a:ext>
            </a:extLst>
          </p:cNvPr>
          <p:cNvSpPr/>
          <p:nvPr/>
        </p:nvSpPr>
        <p:spPr>
          <a:xfrm>
            <a:off x="4395787" y="2633662"/>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Record</a:t>
            </a:r>
            <a:endParaRPr lang="en-US" dirty="0"/>
          </a:p>
        </p:txBody>
      </p:sp>
      <p:sp>
        <p:nvSpPr>
          <p:cNvPr id="6" name="Oval 5">
            <a:extLst>
              <a:ext uri="{FF2B5EF4-FFF2-40B4-BE49-F238E27FC236}">
                <a16:creationId xmlns:a16="http://schemas.microsoft.com/office/drawing/2014/main" id="{58B1217C-3C02-41FD-8231-58277B45C09E}"/>
              </a:ext>
            </a:extLst>
          </p:cNvPr>
          <p:cNvSpPr/>
          <p:nvPr/>
        </p:nvSpPr>
        <p:spPr>
          <a:xfrm>
            <a:off x="293254" y="2633661"/>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Atom</a:t>
            </a:r>
            <a:endParaRPr lang="en-US" dirty="0"/>
          </a:p>
        </p:txBody>
      </p:sp>
      <p:sp>
        <p:nvSpPr>
          <p:cNvPr id="7" name="Oval 6">
            <a:extLst>
              <a:ext uri="{FF2B5EF4-FFF2-40B4-BE49-F238E27FC236}">
                <a16:creationId xmlns:a16="http://schemas.microsoft.com/office/drawing/2014/main" id="{A8156BE8-99A2-498B-8273-16217A7BD1B4}"/>
              </a:ext>
            </a:extLst>
          </p:cNvPr>
          <p:cNvSpPr/>
          <p:nvPr/>
        </p:nvSpPr>
        <p:spPr>
          <a:xfrm>
            <a:off x="8498321" y="2633660"/>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Sequence</a:t>
            </a:r>
            <a:endParaRPr lang="en-US" dirty="0"/>
          </a:p>
        </p:txBody>
      </p:sp>
    </p:spTree>
    <p:extLst>
      <p:ext uri="{BB962C8B-B14F-4D97-AF65-F5344CB8AC3E}">
        <p14:creationId xmlns:p14="http://schemas.microsoft.com/office/powerpoint/2010/main" val="209828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9F0D-9305-4C9C-AD64-057E89FC983B}"/>
              </a:ext>
            </a:extLst>
          </p:cNvPr>
          <p:cNvSpPr>
            <a:spLocks noGrp="1"/>
          </p:cNvSpPr>
          <p:nvPr>
            <p:ph type="title"/>
          </p:nvPr>
        </p:nvSpPr>
        <p:spPr/>
        <p:txBody>
          <a:bodyPr/>
          <a:lstStyle/>
          <a:p>
            <a:r>
              <a:rPr lang="en-US" dirty="0"/>
              <a:t>Capacity</a:t>
            </a:r>
          </a:p>
        </p:txBody>
      </p:sp>
      <p:sp>
        <p:nvSpPr>
          <p:cNvPr id="3" name="Text Placeholder 2">
            <a:extLst>
              <a:ext uri="{FF2B5EF4-FFF2-40B4-BE49-F238E27FC236}">
                <a16:creationId xmlns:a16="http://schemas.microsoft.com/office/drawing/2014/main" id="{7CD35A79-E8E5-419A-926D-637122956B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6313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64F5-C7DC-476E-9072-551F990037C3}"/>
              </a:ext>
            </a:extLst>
          </p:cNvPr>
          <p:cNvSpPr>
            <a:spLocks noGrp="1"/>
          </p:cNvSpPr>
          <p:nvPr>
            <p:ph type="title"/>
          </p:nvPr>
        </p:nvSpPr>
        <p:spPr/>
        <p:txBody>
          <a:bodyPr>
            <a:normAutofit fontScale="90000"/>
          </a:bodyPr>
          <a:lstStyle/>
          <a:p>
            <a:r>
              <a:rPr lang="en-US" dirty="0">
                <a:solidFill>
                  <a:srgbClr val="611C97"/>
                </a:solidFill>
              </a:rPr>
              <a:t>Request Units (RUs)</a:t>
            </a:r>
          </a:p>
        </p:txBody>
      </p:sp>
      <p:pic>
        <p:nvPicPr>
          <p:cNvPr id="5" name="Content Placeholder 4">
            <a:extLst>
              <a:ext uri="{FF2B5EF4-FFF2-40B4-BE49-F238E27FC236}">
                <a16:creationId xmlns:a16="http://schemas.microsoft.com/office/drawing/2014/main" id="{F8642F4D-3BE6-4859-9F79-E866927B5D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058" y="960438"/>
            <a:ext cx="9283721" cy="5375275"/>
          </a:xfrm>
        </p:spPr>
      </p:pic>
    </p:spTree>
    <p:extLst>
      <p:ext uri="{BB962C8B-B14F-4D97-AF65-F5344CB8AC3E}">
        <p14:creationId xmlns:p14="http://schemas.microsoft.com/office/powerpoint/2010/main" val="208575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8130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90E-4485-4AFD-9008-CD1E6A41D9BD}"/>
              </a:ext>
            </a:extLst>
          </p:cNvPr>
          <p:cNvSpPr>
            <a:spLocks noGrp="1"/>
          </p:cNvSpPr>
          <p:nvPr>
            <p:ph type="title"/>
          </p:nvPr>
        </p:nvSpPr>
        <p:spPr/>
        <p:txBody>
          <a:bodyPr/>
          <a:lstStyle/>
          <a:p>
            <a:r>
              <a:rPr lang="en-US" dirty="0"/>
              <a:t>What is Cosmos DB</a:t>
            </a:r>
          </a:p>
        </p:txBody>
      </p:sp>
      <p:sp>
        <p:nvSpPr>
          <p:cNvPr id="3" name="Text Placeholder 2">
            <a:extLst>
              <a:ext uri="{FF2B5EF4-FFF2-40B4-BE49-F238E27FC236}">
                <a16:creationId xmlns:a16="http://schemas.microsoft.com/office/drawing/2014/main" id="{1B437F1A-102E-4371-BA3A-C5FD616893C9}"/>
              </a:ext>
            </a:extLst>
          </p:cNvPr>
          <p:cNvSpPr>
            <a:spLocks noGrp="1"/>
          </p:cNvSpPr>
          <p:nvPr>
            <p:ph type="body" idx="1"/>
          </p:nvPr>
        </p:nvSpPr>
        <p:spPr/>
        <p:txBody>
          <a:bodyPr/>
          <a:lstStyle/>
          <a:p>
            <a:r>
              <a:rPr lang="en-US" dirty="0"/>
              <a:t>Building a .NET Application Using Azure Cosmos DB</a:t>
            </a:r>
          </a:p>
        </p:txBody>
      </p:sp>
    </p:spTree>
    <p:extLst>
      <p:ext uri="{BB962C8B-B14F-4D97-AF65-F5344CB8AC3E}">
        <p14:creationId xmlns:p14="http://schemas.microsoft.com/office/powerpoint/2010/main" val="337598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10846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Tree>
    <p:extLst>
      <p:ext uri="{BB962C8B-B14F-4D97-AF65-F5344CB8AC3E}">
        <p14:creationId xmlns:p14="http://schemas.microsoft.com/office/powerpoint/2010/main" val="6733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4849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687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336268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19731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
        <p:nvSpPr>
          <p:cNvPr id="11" name="Rectangle 10">
            <a:extLst>
              <a:ext uri="{FF2B5EF4-FFF2-40B4-BE49-F238E27FC236}">
                <a16:creationId xmlns:a16="http://schemas.microsoft.com/office/drawing/2014/main" id="{49484A4B-0BB0-4519-9421-2854F173C12E}"/>
              </a:ext>
            </a:extLst>
          </p:cNvPr>
          <p:cNvSpPr/>
          <p:nvPr/>
        </p:nvSpPr>
        <p:spPr>
          <a:xfrm>
            <a:off x="65293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Script Usage</a:t>
            </a:r>
          </a:p>
        </p:txBody>
      </p:sp>
    </p:spTree>
    <p:extLst>
      <p:ext uri="{BB962C8B-B14F-4D97-AF65-F5344CB8AC3E}">
        <p14:creationId xmlns:p14="http://schemas.microsoft.com/office/powerpoint/2010/main" val="39795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049-446B-4655-A877-D59C4C008F9E}"/>
              </a:ext>
            </a:extLst>
          </p:cNvPr>
          <p:cNvSpPr>
            <a:spLocks noGrp="1"/>
          </p:cNvSpPr>
          <p:nvPr>
            <p:ph type="title"/>
          </p:nvPr>
        </p:nvSpPr>
        <p:spPr/>
        <p:txBody>
          <a:bodyPr>
            <a:normAutofit fontScale="90000"/>
          </a:bodyPr>
          <a:lstStyle/>
          <a:p>
            <a:r>
              <a:rPr lang="en-US" dirty="0"/>
              <a:t>Estimate RU Costs</a:t>
            </a:r>
          </a:p>
        </p:txBody>
      </p:sp>
      <p:graphicFrame>
        <p:nvGraphicFramePr>
          <p:cNvPr id="4" name="Table 4">
            <a:extLst>
              <a:ext uri="{FF2B5EF4-FFF2-40B4-BE49-F238E27FC236}">
                <a16:creationId xmlns:a16="http://schemas.microsoft.com/office/drawing/2014/main" id="{83F94899-5A0D-4C36-BCF9-B5263C827E67}"/>
              </a:ext>
            </a:extLst>
          </p:cNvPr>
          <p:cNvGraphicFramePr>
            <a:graphicFrameLocks noGrp="1"/>
          </p:cNvGraphicFramePr>
          <p:nvPr>
            <p:ph idx="1"/>
            <p:extLst>
              <p:ext uri="{D42A27DB-BD31-4B8C-83A1-F6EECF244321}">
                <p14:modId xmlns:p14="http://schemas.microsoft.com/office/powerpoint/2010/main" val="2411021143"/>
              </p:ext>
            </p:extLst>
          </p:nvPr>
        </p:nvGraphicFramePr>
        <p:xfrm>
          <a:off x="293688" y="960438"/>
          <a:ext cx="11574462" cy="2225040"/>
        </p:xfrm>
        <a:graphic>
          <a:graphicData uri="http://schemas.openxmlformats.org/drawingml/2006/table">
            <a:tbl>
              <a:tblPr firstRow="1" bandRow="1">
                <a:tableStyleId>{21E4AEA4-8DFA-4A89-87EB-49C32662AFE0}</a:tableStyleId>
              </a:tblPr>
              <a:tblGrid>
                <a:gridCol w="5787231">
                  <a:extLst>
                    <a:ext uri="{9D8B030D-6E8A-4147-A177-3AD203B41FA5}">
                      <a16:colId xmlns:a16="http://schemas.microsoft.com/office/drawing/2014/main" val="3774538188"/>
                    </a:ext>
                  </a:extLst>
                </a:gridCol>
                <a:gridCol w="5787231">
                  <a:extLst>
                    <a:ext uri="{9D8B030D-6E8A-4147-A177-3AD203B41FA5}">
                      <a16:colId xmlns:a16="http://schemas.microsoft.com/office/drawing/2014/main" val="3206779082"/>
                    </a:ext>
                  </a:extLst>
                </a:gridCol>
              </a:tblGrid>
              <a:tr h="370840">
                <a:tc>
                  <a:txBody>
                    <a:bodyPr/>
                    <a:lstStyle/>
                    <a:p>
                      <a:r>
                        <a:rPr lang="en-US" dirty="0"/>
                        <a:t>Operation</a:t>
                      </a:r>
                    </a:p>
                  </a:txBody>
                  <a:tcPr/>
                </a:tc>
                <a:tc>
                  <a:txBody>
                    <a:bodyPr/>
                    <a:lstStyle/>
                    <a:p>
                      <a:r>
                        <a:rPr lang="en-US" dirty="0"/>
                        <a:t>Estimated Costs</a:t>
                      </a:r>
                    </a:p>
                  </a:txBody>
                  <a:tcPr/>
                </a:tc>
                <a:extLst>
                  <a:ext uri="{0D108BD9-81ED-4DB2-BD59-A6C34878D82A}">
                    <a16:rowId xmlns:a16="http://schemas.microsoft.com/office/drawing/2014/main" val="1817943722"/>
                  </a:ext>
                </a:extLst>
              </a:tr>
              <a:tr h="370840">
                <a:tc>
                  <a:txBody>
                    <a:bodyPr/>
                    <a:lstStyle/>
                    <a:p>
                      <a:r>
                        <a:rPr lang="en-US" dirty="0"/>
                        <a:t>Create an item</a:t>
                      </a:r>
                    </a:p>
                  </a:txBody>
                  <a:tcPr/>
                </a:tc>
                <a:tc>
                  <a:txBody>
                    <a:bodyPr/>
                    <a:lstStyle/>
                    <a:p>
                      <a:r>
                        <a:rPr lang="en-US" dirty="0"/>
                        <a:t>5 RUs</a:t>
                      </a:r>
                    </a:p>
                  </a:txBody>
                  <a:tcPr/>
                </a:tc>
                <a:extLst>
                  <a:ext uri="{0D108BD9-81ED-4DB2-BD59-A6C34878D82A}">
                    <a16:rowId xmlns:a16="http://schemas.microsoft.com/office/drawing/2014/main" val="1435073402"/>
                  </a:ext>
                </a:extLst>
              </a:tr>
              <a:tr h="370840">
                <a:tc>
                  <a:txBody>
                    <a:bodyPr/>
                    <a:lstStyle/>
                    <a:p>
                      <a:r>
                        <a:rPr lang="en-US" dirty="0"/>
                        <a:t>Update an item</a:t>
                      </a:r>
                    </a:p>
                  </a:txBody>
                  <a:tcPr/>
                </a:tc>
                <a:tc>
                  <a:txBody>
                    <a:bodyPr/>
                    <a:lstStyle/>
                    <a:p>
                      <a:r>
                        <a:rPr lang="en-US" dirty="0"/>
                        <a:t>10 RUs</a:t>
                      </a:r>
                    </a:p>
                  </a:txBody>
                  <a:tcPr/>
                </a:tc>
                <a:extLst>
                  <a:ext uri="{0D108BD9-81ED-4DB2-BD59-A6C34878D82A}">
                    <a16:rowId xmlns:a16="http://schemas.microsoft.com/office/drawing/2014/main" val="687391328"/>
                  </a:ext>
                </a:extLst>
              </a:tr>
              <a:tr h="370840">
                <a:tc>
                  <a:txBody>
                    <a:bodyPr/>
                    <a:lstStyle/>
                    <a:p>
                      <a:r>
                        <a:rPr lang="en-US" dirty="0"/>
                        <a:t>Read an item (point read)</a:t>
                      </a:r>
                    </a:p>
                  </a:txBody>
                  <a:tcPr/>
                </a:tc>
                <a:tc>
                  <a:txBody>
                    <a:bodyPr/>
                    <a:lstStyle/>
                    <a:p>
                      <a:r>
                        <a:rPr lang="en-US" dirty="0"/>
                        <a:t>1 RU</a:t>
                      </a:r>
                    </a:p>
                  </a:txBody>
                  <a:tcPr/>
                </a:tc>
                <a:extLst>
                  <a:ext uri="{0D108BD9-81ED-4DB2-BD59-A6C34878D82A}">
                    <a16:rowId xmlns:a16="http://schemas.microsoft.com/office/drawing/2014/main" val="1041062411"/>
                  </a:ext>
                </a:extLst>
              </a:tr>
              <a:tr h="370840">
                <a:tc>
                  <a:txBody>
                    <a:bodyPr/>
                    <a:lstStyle/>
                    <a:p>
                      <a:r>
                        <a:rPr lang="en-US" dirty="0"/>
                        <a:t>Delete an Item</a:t>
                      </a:r>
                    </a:p>
                  </a:txBody>
                  <a:tcPr/>
                </a:tc>
                <a:tc>
                  <a:txBody>
                    <a:bodyPr/>
                    <a:lstStyle/>
                    <a:p>
                      <a:r>
                        <a:rPr lang="en-US" dirty="0"/>
                        <a:t>5 RUs</a:t>
                      </a:r>
                    </a:p>
                  </a:txBody>
                  <a:tcPr/>
                </a:tc>
                <a:extLst>
                  <a:ext uri="{0D108BD9-81ED-4DB2-BD59-A6C34878D82A}">
                    <a16:rowId xmlns:a16="http://schemas.microsoft.com/office/drawing/2014/main" val="2673104975"/>
                  </a:ext>
                </a:extLst>
              </a:tr>
              <a:tr h="370840">
                <a:tc>
                  <a:txBody>
                    <a:bodyPr/>
                    <a:lstStyle/>
                    <a:p>
                      <a:r>
                        <a:rPr lang="en-US" dirty="0"/>
                        <a:t>Execute a query</a:t>
                      </a:r>
                    </a:p>
                  </a:txBody>
                  <a:tcPr/>
                </a:tc>
                <a:tc>
                  <a:txBody>
                    <a:bodyPr/>
                    <a:lstStyle/>
                    <a:p>
                      <a:r>
                        <a:rPr lang="en-US" dirty="0"/>
                        <a:t>10 RUs</a:t>
                      </a:r>
                    </a:p>
                  </a:txBody>
                  <a:tcPr/>
                </a:tc>
                <a:extLst>
                  <a:ext uri="{0D108BD9-81ED-4DB2-BD59-A6C34878D82A}">
                    <a16:rowId xmlns:a16="http://schemas.microsoft.com/office/drawing/2014/main" val="478480526"/>
                  </a:ext>
                </a:extLst>
              </a:tr>
            </a:tbl>
          </a:graphicData>
        </a:graphic>
      </p:graphicFrame>
    </p:spTree>
    <p:extLst>
      <p:ext uri="{BB962C8B-B14F-4D97-AF65-F5344CB8AC3E}">
        <p14:creationId xmlns:p14="http://schemas.microsoft.com/office/powerpoint/2010/main" val="291016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A0DA-3C88-4E2E-9F36-52EC3FEE3BC9}"/>
              </a:ext>
            </a:extLst>
          </p:cNvPr>
          <p:cNvSpPr>
            <a:spLocks noGrp="1"/>
          </p:cNvSpPr>
          <p:nvPr>
            <p:ph type="title"/>
          </p:nvPr>
        </p:nvSpPr>
        <p:spPr/>
        <p:txBody>
          <a:bodyPr>
            <a:normAutofit fontScale="90000"/>
          </a:bodyPr>
          <a:lstStyle/>
          <a:p>
            <a:r>
              <a:rPr lang="en-US" dirty="0">
                <a:solidFill>
                  <a:srgbClr val="611C97"/>
                </a:solidFill>
              </a:rPr>
              <a:t>Operational RU Costs</a:t>
            </a:r>
          </a:p>
        </p:txBody>
      </p:sp>
      <p:graphicFrame>
        <p:nvGraphicFramePr>
          <p:cNvPr id="4" name="Table 4">
            <a:extLst>
              <a:ext uri="{FF2B5EF4-FFF2-40B4-BE49-F238E27FC236}">
                <a16:creationId xmlns:a16="http://schemas.microsoft.com/office/drawing/2014/main" id="{D58E44AC-2525-4585-A8D0-D560B1C82953}"/>
              </a:ext>
            </a:extLst>
          </p:cNvPr>
          <p:cNvGraphicFramePr>
            <a:graphicFrameLocks noGrp="1"/>
          </p:cNvGraphicFramePr>
          <p:nvPr>
            <p:ph idx="1"/>
            <p:extLst>
              <p:ext uri="{D42A27DB-BD31-4B8C-83A1-F6EECF244321}">
                <p14:modId xmlns:p14="http://schemas.microsoft.com/office/powerpoint/2010/main" val="3401419299"/>
              </p:ext>
            </p:extLst>
          </p:nvPr>
        </p:nvGraphicFramePr>
        <p:xfrm>
          <a:off x="259286" y="1318492"/>
          <a:ext cx="11609440" cy="4815840"/>
        </p:xfrm>
        <a:graphic>
          <a:graphicData uri="http://schemas.openxmlformats.org/drawingml/2006/table">
            <a:tbl>
              <a:tblPr firstRow="1" firstCol="1" bandRow="1">
                <a:tableStyleId>{21E4AEA4-8DFA-4A89-87EB-49C32662AFE0}</a:tableStyleId>
              </a:tblPr>
              <a:tblGrid>
                <a:gridCol w="4069715">
                  <a:extLst>
                    <a:ext uri="{9D8B030D-6E8A-4147-A177-3AD203B41FA5}">
                      <a16:colId xmlns:a16="http://schemas.microsoft.com/office/drawing/2014/main" val="2783628"/>
                    </a:ext>
                  </a:extLst>
                </a:gridCol>
                <a:gridCol w="2458022">
                  <a:extLst>
                    <a:ext uri="{9D8B030D-6E8A-4147-A177-3AD203B41FA5}">
                      <a16:colId xmlns:a16="http://schemas.microsoft.com/office/drawing/2014/main" val="3552259962"/>
                    </a:ext>
                  </a:extLst>
                </a:gridCol>
                <a:gridCol w="5081703">
                  <a:extLst>
                    <a:ext uri="{9D8B030D-6E8A-4147-A177-3AD203B41FA5}">
                      <a16:colId xmlns:a16="http://schemas.microsoft.com/office/drawing/2014/main" val="3797165538"/>
                    </a:ext>
                  </a:extLst>
                </a:gridCol>
              </a:tblGrid>
              <a:tr h="370840">
                <a:tc>
                  <a:txBody>
                    <a:bodyPr/>
                    <a:lstStyle/>
                    <a:p>
                      <a:r>
                        <a:rPr lang="en-US" sz="2800" dirty="0"/>
                        <a:t>Operation</a:t>
                      </a:r>
                    </a:p>
                  </a:txBody>
                  <a:tcPr/>
                </a:tc>
                <a:tc>
                  <a:txBody>
                    <a:bodyPr/>
                    <a:lstStyle/>
                    <a:p>
                      <a:r>
                        <a:rPr lang="en-US" sz="2800" dirty="0"/>
                        <a:t>Estimated Cost</a:t>
                      </a:r>
                    </a:p>
                  </a:txBody>
                  <a:tcPr/>
                </a:tc>
                <a:tc>
                  <a:txBody>
                    <a:bodyPr/>
                    <a:lstStyle/>
                    <a:p>
                      <a:r>
                        <a:rPr lang="en-US" sz="2800" dirty="0"/>
                        <a:t>Notes</a:t>
                      </a:r>
                    </a:p>
                  </a:txBody>
                  <a:tcPr/>
                </a:tc>
                <a:extLst>
                  <a:ext uri="{0D108BD9-81ED-4DB2-BD59-A6C34878D82A}">
                    <a16:rowId xmlns:a16="http://schemas.microsoft.com/office/drawing/2014/main" val="3839039383"/>
                  </a:ext>
                </a:extLst>
              </a:tr>
              <a:tr h="370840">
                <a:tc>
                  <a:txBody>
                    <a:bodyPr/>
                    <a:lstStyle/>
                    <a:p>
                      <a:r>
                        <a:rPr lang="en-US" sz="2800" dirty="0"/>
                        <a:t>Create an item</a:t>
                      </a:r>
                    </a:p>
                  </a:txBody>
                  <a:tcPr/>
                </a:tc>
                <a:tc>
                  <a:txBody>
                    <a:bodyPr/>
                    <a:lstStyle/>
                    <a:p>
                      <a:pPr algn="ctr"/>
                      <a:r>
                        <a:rPr lang="en-US" sz="2800" dirty="0"/>
                        <a:t>5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4178266697"/>
                  </a:ext>
                </a:extLst>
              </a:tr>
              <a:tr h="370840">
                <a:tc>
                  <a:txBody>
                    <a:bodyPr/>
                    <a:lstStyle/>
                    <a:p>
                      <a:r>
                        <a:rPr lang="en-US" sz="2800" dirty="0"/>
                        <a:t>Update an item</a:t>
                      </a:r>
                    </a:p>
                  </a:txBody>
                  <a:tcPr/>
                </a:tc>
                <a:tc>
                  <a:txBody>
                    <a:bodyPr/>
                    <a:lstStyle/>
                    <a:p>
                      <a:pPr algn="ctr"/>
                      <a:r>
                        <a:rPr lang="en-US" sz="2800" dirty="0"/>
                        <a:t>10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1418689010"/>
                  </a:ext>
                </a:extLst>
              </a:tr>
              <a:tr h="370840">
                <a:tc>
                  <a:txBody>
                    <a:bodyPr/>
                    <a:lstStyle/>
                    <a:p>
                      <a:r>
                        <a:rPr lang="en-US" sz="2800" dirty="0"/>
                        <a:t>Read an item (point-read)</a:t>
                      </a:r>
                    </a:p>
                  </a:txBody>
                  <a:tcPr/>
                </a:tc>
                <a:tc>
                  <a:txBody>
                    <a:bodyPr/>
                    <a:lstStyle/>
                    <a:p>
                      <a:pPr algn="ctr"/>
                      <a:r>
                        <a:rPr lang="en-US" sz="2800" dirty="0"/>
                        <a:t>1 RU</a:t>
                      </a:r>
                    </a:p>
                  </a:txBody>
                  <a:tcPr/>
                </a:tc>
                <a:tc>
                  <a:txBody>
                    <a:bodyPr/>
                    <a:lstStyle/>
                    <a:p>
                      <a:r>
                        <a:rPr lang="en-US" sz="2800" dirty="0"/>
                        <a:t>Average cost for a 1-Kb item</a:t>
                      </a:r>
                    </a:p>
                  </a:txBody>
                  <a:tcPr/>
                </a:tc>
                <a:extLst>
                  <a:ext uri="{0D108BD9-81ED-4DB2-BD59-A6C34878D82A}">
                    <a16:rowId xmlns:a16="http://schemas.microsoft.com/office/drawing/2014/main" val="1286953926"/>
                  </a:ext>
                </a:extLst>
              </a:tr>
              <a:tr h="370840">
                <a:tc>
                  <a:txBody>
                    <a:bodyPr/>
                    <a:lstStyle/>
                    <a:p>
                      <a:r>
                        <a:rPr lang="en-US" sz="2800" dirty="0"/>
                        <a:t>Delete an item</a:t>
                      </a:r>
                    </a:p>
                  </a:txBody>
                  <a:tcPr/>
                </a:tc>
                <a:tc>
                  <a:txBody>
                    <a:bodyPr/>
                    <a:lstStyle/>
                    <a:p>
                      <a:pPr algn="ctr"/>
                      <a:r>
                        <a:rPr lang="en-US" sz="2800" dirty="0"/>
                        <a:t>5 RUs</a:t>
                      </a:r>
                    </a:p>
                  </a:txBody>
                  <a:tcPr/>
                </a:tc>
                <a:tc>
                  <a:txBody>
                    <a:bodyPr/>
                    <a:lstStyle/>
                    <a:p>
                      <a:endParaRPr lang="en-US" sz="2800" dirty="0"/>
                    </a:p>
                  </a:txBody>
                  <a:tcPr/>
                </a:tc>
                <a:extLst>
                  <a:ext uri="{0D108BD9-81ED-4DB2-BD59-A6C34878D82A}">
                    <a16:rowId xmlns:a16="http://schemas.microsoft.com/office/drawing/2014/main" val="2042870819"/>
                  </a:ext>
                </a:extLst>
              </a:tr>
              <a:tr h="370840">
                <a:tc>
                  <a:txBody>
                    <a:bodyPr/>
                    <a:lstStyle/>
                    <a:p>
                      <a:r>
                        <a:rPr lang="en-US" sz="2800" dirty="0"/>
                        <a:t>Execute a query</a:t>
                      </a:r>
                    </a:p>
                  </a:txBody>
                  <a:tcPr/>
                </a:tc>
                <a:tc>
                  <a:txBody>
                    <a:bodyPr/>
                    <a:lstStyle/>
                    <a:p>
                      <a:pPr algn="ctr"/>
                      <a:r>
                        <a:rPr lang="en-US" sz="2800" dirty="0"/>
                        <a:t>10 RUs</a:t>
                      </a:r>
                    </a:p>
                  </a:txBody>
                  <a:tcPr/>
                </a:tc>
                <a:tc>
                  <a:txBody>
                    <a:bodyPr/>
                    <a:lstStyle/>
                    <a:p>
                      <a:r>
                        <a:rPr lang="en-US" sz="2800" dirty="0"/>
                        <a:t>Average cost for query that takes full advantage of indexing and returns 100 results or less</a:t>
                      </a:r>
                    </a:p>
                  </a:txBody>
                  <a:tcPr/>
                </a:tc>
                <a:extLst>
                  <a:ext uri="{0D108BD9-81ED-4DB2-BD59-A6C34878D82A}">
                    <a16:rowId xmlns:a16="http://schemas.microsoft.com/office/drawing/2014/main" val="2699689645"/>
                  </a:ext>
                </a:extLst>
              </a:tr>
            </a:tbl>
          </a:graphicData>
        </a:graphic>
      </p:graphicFrame>
    </p:spTree>
    <p:extLst>
      <p:ext uri="{BB962C8B-B14F-4D97-AF65-F5344CB8AC3E}">
        <p14:creationId xmlns:p14="http://schemas.microsoft.com/office/powerpoint/2010/main" val="253163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52FC-4D8D-4975-A0A5-B3A14404D627}"/>
              </a:ext>
            </a:extLst>
          </p:cNvPr>
          <p:cNvSpPr>
            <a:spLocks noGrp="1"/>
          </p:cNvSpPr>
          <p:nvPr>
            <p:ph type="title"/>
          </p:nvPr>
        </p:nvSpPr>
        <p:spPr/>
        <p:txBody>
          <a:bodyPr/>
          <a:lstStyle/>
          <a:p>
            <a:r>
              <a:rPr lang="en-US" dirty="0"/>
              <a:t>Partitioning</a:t>
            </a:r>
          </a:p>
        </p:txBody>
      </p:sp>
      <p:sp>
        <p:nvSpPr>
          <p:cNvPr id="3" name="Text Placeholder 2">
            <a:extLst>
              <a:ext uri="{FF2B5EF4-FFF2-40B4-BE49-F238E27FC236}">
                <a16:creationId xmlns:a16="http://schemas.microsoft.com/office/drawing/2014/main" id="{8EC0B66A-6377-4DA7-91F1-48B5689A99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017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normAutofit fontScale="90000"/>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7200" dirty="0">
                <a:solidFill>
                  <a:srgbClr val="611C97"/>
                </a:solidFill>
                <a:latin typeface="Montserrat SemiBold" panose="00000700000000000000" pitchFamily="2" charset="0"/>
              </a:rPr>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a:xfrm>
            <a:off x="323274" y="774810"/>
            <a:ext cx="11689762" cy="297655"/>
          </a:xfrm>
        </p:spPr>
        <p:txBody>
          <a:bodyPr>
            <a:normAutofit lnSpcReduction="10000"/>
          </a:bodyPr>
          <a:lstStyle/>
          <a:p>
            <a:r>
              <a:rPr lang="en-US" dirty="0">
                <a:solidFill>
                  <a:schemeClr val="bg1"/>
                </a:solidFill>
              </a:rPr>
              <a:t>What is Cosmos DB</a:t>
            </a:r>
          </a:p>
        </p:txBody>
      </p:sp>
    </p:spTree>
    <p:extLst>
      <p:ext uri="{BB962C8B-B14F-4D97-AF65-F5344CB8AC3E}">
        <p14:creationId xmlns:p14="http://schemas.microsoft.com/office/powerpoint/2010/main" val="911742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Tree>
    <p:extLst>
      <p:ext uri="{BB962C8B-B14F-4D97-AF65-F5344CB8AC3E}">
        <p14:creationId xmlns:p14="http://schemas.microsoft.com/office/powerpoint/2010/main" val="9682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
        <p:nvSpPr>
          <p:cNvPr id="5" name="Rectangle 4">
            <a:extLst>
              <a:ext uri="{FF2B5EF4-FFF2-40B4-BE49-F238E27FC236}">
                <a16:creationId xmlns:a16="http://schemas.microsoft.com/office/drawing/2014/main" id="{829B76E2-713B-4CF4-9592-2B265D1220DF}"/>
              </a:ext>
            </a:extLst>
          </p:cNvPr>
          <p:cNvSpPr/>
          <p:nvPr/>
        </p:nvSpPr>
        <p:spPr>
          <a:xfrm>
            <a:off x="64135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Physical Partitions</a:t>
            </a:r>
          </a:p>
        </p:txBody>
      </p:sp>
    </p:spTree>
    <p:extLst>
      <p:ext uri="{BB962C8B-B14F-4D97-AF65-F5344CB8AC3E}">
        <p14:creationId xmlns:p14="http://schemas.microsoft.com/office/powerpoint/2010/main" val="9013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Tree>
    <p:extLst>
      <p:ext uri="{BB962C8B-B14F-4D97-AF65-F5344CB8AC3E}">
        <p14:creationId xmlns:p14="http://schemas.microsoft.com/office/powerpoint/2010/main" val="155495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Tree>
    <p:extLst>
      <p:ext uri="{BB962C8B-B14F-4D97-AF65-F5344CB8AC3E}">
        <p14:creationId xmlns:p14="http://schemas.microsoft.com/office/powerpoint/2010/main" val="33824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Tree>
    <p:extLst>
      <p:ext uri="{BB962C8B-B14F-4D97-AF65-F5344CB8AC3E}">
        <p14:creationId xmlns:p14="http://schemas.microsoft.com/office/powerpoint/2010/main" val="13903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
        <p:nvSpPr>
          <p:cNvPr id="7" name="Rectangle 6">
            <a:extLst>
              <a:ext uri="{FF2B5EF4-FFF2-40B4-BE49-F238E27FC236}">
                <a16:creationId xmlns:a16="http://schemas.microsoft.com/office/drawing/2014/main" id="{A33907F7-C147-4A69-A390-C2EBD9BB5CDD}"/>
              </a:ext>
            </a:extLst>
          </p:cNvPr>
          <p:cNvSpPr/>
          <p:nvPr/>
        </p:nvSpPr>
        <p:spPr>
          <a:xfrm>
            <a:off x="4284517" y="3945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Common Filter</a:t>
            </a:r>
          </a:p>
        </p:txBody>
      </p:sp>
    </p:spTree>
    <p:extLst>
      <p:ext uri="{BB962C8B-B14F-4D97-AF65-F5344CB8AC3E}">
        <p14:creationId xmlns:p14="http://schemas.microsoft.com/office/powerpoint/2010/main" val="18868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Tree>
    <p:extLst>
      <p:ext uri="{BB962C8B-B14F-4D97-AF65-F5344CB8AC3E}">
        <p14:creationId xmlns:p14="http://schemas.microsoft.com/office/powerpoint/2010/main" val="109012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
        <p:nvSpPr>
          <p:cNvPr id="7" name="Rectangle 6">
            <a:extLst>
              <a:ext uri="{FF2B5EF4-FFF2-40B4-BE49-F238E27FC236}">
                <a16:creationId xmlns:a16="http://schemas.microsoft.com/office/drawing/2014/main" id="{FD72D157-9E36-4A3E-82E4-1875DBACB316}"/>
              </a:ext>
            </a:extLst>
          </p:cNvPr>
          <p:cNvSpPr/>
          <p:nvPr/>
        </p:nvSpPr>
        <p:spPr>
          <a:xfrm>
            <a:off x="293254"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Partition key will become unique identifier</a:t>
            </a:r>
          </a:p>
        </p:txBody>
      </p:sp>
      <p:sp>
        <p:nvSpPr>
          <p:cNvPr id="8" name="Rectangle 7">
            <a:extLst>
              <a:ext uri="{FF2B5EF4-FFF2-40B4-BE49-F238E27FC236}">
                <a16:creationId xmlns:a16="http://schemas.microsoft.com/office/drawing/2014/main" id="{155CE05B-83CE-494E-9CF4-A3A0EB46328A}"/>
              </a:ext>
            </a:extLst>
          </p:cNvPr>
          <p:cNvSpPr/>
          <p:nvPr/>
        </p:nvSpPr>
        <p:spPr>
          <a:xfrm>
            <a:off x="4299527"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Should have an equality filter with the </a:t>
            </a:r>
            <a:r>
              <a:rPr lang="en-US" sz="2400" i="1" dirty="0"/>
              <a:t>item Id</a:t>
            </a:r>
            <a:endParaRPr lang="en-US" sz="2400" dirty="0"/>
          </a:p>
        </p:txBody>
      </p:sp>
      <p:sp>
        <p:nvSpPr>
          <p:cNvPr id="9" name="Rectangle 8">
            <a:extLst>
              <a:ext uri="{FF2B5EF4-FFF2-40B4-BE49-F238E27FC236}">
                <a16:creationId xmlns:a16="http://schemas.microsoft.com/office/drawing/2014/main" id="{9DD808FE-D960-4E01-A892-1EE5EEE590AA}"/>
              </a:ext>
            </a:extLst>
          </p:cNvPr>
          <p:cNvSpPr/>
          <p:nvPr/>
        </p:nvSpPr>
        <p:spPr>
          <a:xfrm>
            <a:off x="8305800"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Stored Procedures/Triggers Cannot Run Across Multiple Partitions</a:t>
            </a:r>
          </a:p>
        </p:txBody>
      </p:sp>
    </p:spTree>
    <p:extLst>
      <p:ext uri="{BB962C8B-B14F-4D97-AF65-F5344CB8AC3E}">
        <p14:creationId xmlns:p14="http://schemas.microsoft.com/office/powerpoint/2010/main" val="28300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9EAF-0926-44A4-8E46-51BB6E6F6952}"/>
              </a:ext>
            </a:extLst>
          </p:cNvPr>
          <p:cNvSpPr>
            <a:spLocks noGrp="1"/>
          </p:cNvSpPr>
          <p:nvPr>
            <p:ph type="title"/>
          </p:nvPr>
        </p:nvSpPr>
        <p:spPr/>
        <p:txBody>
          <a:bodyPr/>
          <a:lstStyle/>
          <a:p>
            <a:r>
              <a:rPr lang="en-US" dirty="0"/>
              <a:t>Provisioning</a:t>
            </a:r>
          </a:p>
        </p:txBody>
      </p:sp>
      <p:sp>
        <p:nvSpPr>
          <p:cNvPr id="3" name="Text Placeholder 2">
            <a:extLst>
              <a:ext uri="{FF2B5EF4-FFF2-40B4-BE49-F238E27FC236}">
                <a16:creationId xmlns:a16="http://schemas.microsoft.com/office/drawing/2014/main" id="{8A1AACED-9044-430D-B6F4-8FF8447729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8098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Tree>
    <p:extLst>
      <p:ext uri="{BB962C8B-B14F-4D97-AF65-F5344CB8AC3E}">
        <p14:creationId xmlns:p14="http://schemas.microsoft.com/office/powerpoint/2010/main" val="12753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normAutofit fontScale="90000"/>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Tree>
    <p:extLst>
      <p:ext uri="{BB962C8B-B14F-4D97-AF65-F5344CB8AC3E}">
        <p14:creationId xmlns:p14="http://schemas.microsoft.com/office/powerpoint/2010/main" val="28398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pic>
        <p:nvPicPr>
          <p:cNvPr id="5" name="Picture 4">
            <a:extLst>
              <a:ext uri="{FF2B5EF4-FFF2-40B4-BE49-F238E27FC236}">
                <a16:creationId xmlns:a16="http://schemas.microsoft.com/office/drawing/2014/main" id="{6DD3C507-B46E-40C7-9463-E5215A5D6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045" y="1029184"/>
            <a:ext cx="10311910" cy="4799632"/>
          </a:xfrm>
          <a:prstGeom prst="rect">
            <a:avLst/>
          </a:prstGeom>
        </p:spPr>
      </p:pic>
      <p:sp>
        <p:nvSpPr>
          <p:cNvPr id="6" name="TextBox 5">
            <a:extLst>
              <a:ext uri="{FF2B5EF4-FFF2-40B4-BE49-F238E27FC236}">
                <a16:creationId xmlns:a16="http://schemas.microsoft.com/office/drawing/2014/main" id="{7E291569-B5C1-4050-9A01-867C94BEC44F}"/>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Database Provisioning</a:t>
            </a:r>
          </a:p>
        </p:txBody>
      </p:sp>
    </p:spTree>
    <p:extLst>
      <p:ext uri="{BB962C8B-B14F-4D97-AF65-F5344CB8AC3E}">
        <p14:creationId xmlns:p14="http://schemas.microsoft.com/office/powerpoint/2010/main" val="5561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Tree>
    <p:extLst>
      <p:ext uri="{BB962C8B-B14F-4D97-AF65-F5344CB8AC3E}">
        <p14:creationId xmlns:p14="http://schemas.microsoft.com/office/powerpoint/2010/main" val="6932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pic>
        <p:nvPicPr>
          <p:cNvPr id="6" name="Picture 5">
            <a:extLst>
              <a:ext uri="{FF2B5EF4-FFF2-40B4-BE49-F238E27FC236}">
                <a16:creationId xmlns:a16="http://schemas.microsoft.com/office/drawing/2014/main" id="{64FBA04E-915C-48EE-87C4-5EBD18A5C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252" y="1029184"/>
            <a:ext cx="10293496" cy="4799632"/>
          </a:xfrm>
          <a:prstGeom prst="rect">
            <a:avLst/>
          </a:prstGeom>
        </p:spPr>
      </p:pic>
      <p:sp>
        <p:nvSpPr>
          <p:cNvPr id="7" name="TextBox 6">
            <a:extLst>
              <a:ext uri="{FF2B5EF4-FFF2-40B4-BE49-F238E27FC236}">
                <a16:creationId xmlns:a16="http://schemas.microsoft.com/office/drawing/2014/main" id="{0ED3716D-F75E-432B-B826-949D79941FD2}"/>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Container Provisioning</a:t>
            </a:r>
          </a:p>
        </p:txBody>
      </p:sp>
    </p:spTree>
    <p:extLst>
      <p:ext uri="{BB962C8B-B14F-4D97-AF65-F5344CB8AC3E}">
        <p14:creationId xmlns:p14="http://schemas.microsoft.com/office/powerpoint/2010/main" val="244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
        <p:nvSpPr>
          <p:cNvPr id="6" name="Rectangle 5">
            <a:extLst>
              <a:ext uri="{FF2B5EF4-FFF2-40B4-BE49-F238E27FC236}">
                <a16:creationId xmlns:a16="http://schemas.microsoft.com/office/drawing/2014/main" id="{B543C4D5-D35C-45FE-A747-8ED1F765B098}"/>
              </a:ext>
            </a:extLst>
          </p:cNvPr>
          <p:cNvSpPr/>
          <p:nvPr/>
        </p:nvSpPr>
        <p:spPr>
          <a:xfrm>
            <a:off x="4272280" y="4196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Combination</a:t>
            </a:r>
          </a:p>
        </p:txBody>
      </p:sp>
      <p:pic>
        <p:nvPicPr>
          <p:cNvPr id="9" name="Picture 8">
            <a:extLst>
              <a:ext uri="{FF2B5EF4-FFF2-40B4-BE49-F238E27FC236}">
                <a16:creationId xmlns:a16="http://schemas.microsoft.com/office/drawing/2014/main" id="{812938D8-AC5E-40B2-B7D0-C8C727DC4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873" y="1049904"/>
            <a:ext cx="3743847" cy="2762636"/>
          </a:xfrm>
          <a:prstGeom prst="rect">
            <a:avLst/>
          </a:prstGeom>
        </p:spPr>
      </p:pic>
    </p:spTree>
    <p:extLst>
      <p:ext uri="{BB962C8B-B14F-4D97-AF65-F5344CB8AC3E}">
        <p14:creationId xmlns:p14="http://schemas.microsoft.com/office/powerpoint/2010/main" val="1656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endParaRPr lang="en-US" dirty="0">
              <a:solidFill>
                <a:srgbClr val="611C97"/>
              </a:solidFill>
            </a:endParaRPr>
          </a:p>
        </p:txBody>
      </p:sp>
    </p:spTree>
    <p:extLst>
      <p:ext uri="{BB962C8B-B14F-4D97-AF65-F5344CB8AC3E}">
        <p14:creationId xmlns:p14="http://schemas.microsoft.com/office/powerpoint/2010/main" val="3163605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Tree>
    <p:extLst>
      <p:ext uri="{BB962C8B-B14F-4D97-AF65-F5344CB8AC3E}">
        <p14:creationId xmlns:p14="http://schemas.microsoft.com/office/powerpoint/2010/main" val="4467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Tree>
    <p:extLst>
      <p:ext uri="{BB962C8B-B14F-4D97-AF65-F5344CB8AC3E}">
        <p14:creationId xmlns:p14="http://schemas.microsoft.com/office/powerpoint/2010/main" val="35855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Tree>
    <p:extLst>
      <p:ext uri="{BB962C8B-B14F-4D97-AF65-F5344CB8AC3E}">
        <p14:creationId xmlns:p14="http://schemas.microsoft.com/office/powerpoint/2010/main" val="1266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
        <p:nvSpPr>
          <p:cNvPr id="7" name="Rectangle 6">
            <a:extLst>
              <a:ext uri="{FF2B5EF4-FFF2-40B4-BE49-F238E27FC236}">
                <a16:creationId xmlns:a16="http://schemas.microsoft.com/office/drawing/2014/main" id="{B8FF85A1-6C43-46BA-82A2-FF1E0B4291E7}"/>
              </a:ext>
            </a:extLst>
          </p:cNvPr>
          <p:cNvSpPr/>
          <p:nvPr/>
        </p:nvSpPr>
        <p:spPr>
          <a:xfrm>
            <a:off x="7437120" y="41300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Highly Available</a:t>
            </a:r>
          </a:p>
        </p:txBody>
      </p:sp>
    </p:spTree>
    <p:extLst>
      <p:ext uri="{BB962C8B-B14F-4D97-AF65-F5344CB8AC3E}">
        <p14:creationId xmlns:p14="http://schemas.microsoft.com/office/powerpoint/2010/main" val="16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Tree>
    <p:extLst>
      <p:ext uri="{BB962C8B-B14F-4D97-AF65-F5344CB8AC3E}">
        <p14:creationId xmlns:p14="http://schemas.microsoft.com/office/powerpoint/2010/main" val="31304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
        <p:nvSpPr>
          <p:cNvPr id="29" name="Text Placeholder 2">
            <a:extLst>
              <a:ext uri="{FF2B5EF4-FFF2-40B4-BE49-F238E27FC236}">
                <a16:creationId xmlns:a16="http://schemas.microsoft.com/office/drawing/2014/main" id="{1A3AAE26-C13F-4329-AA4B-4B1191BEAEC5}"/>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827450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Tree>
    <p:extLst>
      <p:ext uri="{BB962C8B-B14F-4D97-AF65-F5344CB8AC3E}">
        <p14:creationId xmlns:p14="http://schemas.microsoft.com/office/powerpoint/2010/main" val="23190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Tree>
    <p:extLst>
      <p:ext uri="{BB962C8B-B14F-4D97-AF65-F5344CB8AC3E}">
        <p14:creationId xmlns:p14="http://schemas.microsoft.com/office/powerpoint/2010/main" val="2096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Tree>
    <p:extLst>
      <p:ext uri="{BB962C8B-B14F-4D97-AF65-F5344CB8AC3E}">
        <p14:creationId xmlns:p14="http://schemas.microsoft.com/office/powerpoint/2010/main" val="21057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22418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1720873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
        <p:nvSpPr>
          <p:cNvPr id="3" name="Oval 2">
            <a:extLst>
              <a:ext uri="{FF2B5EF4-FFF2-40B4-BE49-F238E27FC236}">
                <a16:creationId xmlns:a16="http://schemas.microsoft.com/office/drawing/2014/main" id="{55D04C9B-C280-4475-867B-E19D77547984}"/>
              </a:ext>
            </a:extLst>
          </p:cNvPr>
          <p:cNvSpPr/>
          <p:nvPr/>
        </p:nvSpPr>
        <p:spPr>
          <a:xfrm>
            <a:off x="323274" y="2509520"/>
            <a:ext cx="11289606" cy="240792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Tree>
    <p:extLst>
      <p:ext uri="{BB962C8B-B14F-4D97-AF65-F5344CB8AC3E}">
        <p14:creationId xmlns:p14="http://schemas.microsoft.com/office/powerpoint/2010/main" val="10957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
        <p:nvSpPr>
          <p:cNvPr id="5" name="Rectangle 4">
            <a:extLst>
              <a:ext uri="{FF2B5EF4-FFF2-40B4-BE49-F238E27FC236}">
                <a16:creationId xmlns:a16="http://schemas.microsoft.com/office/drawing/2014/main" id="{0C5901DE-E993-4137-A26A-44DEDBA67E17}"/>
              </a:ext>
            </a:extLst>
          </p:cNvPr>
          <p:cNvSpPr/>
          <p:nvPr/>
        </p:nvSpPr>
        <p:spPr>
          <a:xfrm>
            <a:off x="1056640" y="391160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Serverless Throughput</a:t>
            </a:r>
          </a:p>
          <a:p>
            <a:pPr algn="ctr"/>
            <a:r>
              <a:rPr lang="en-US" sz="3600" dirty="0">
                <a:latin typeface="Montserrat SemiBold" panose="00000700000000000000" pitchFamily="2" charset="0"/>
              </a:rPr>
              <a:t>Consumption Based Billing</a:t>
            </a:r>
          </a:p>
        </p:txBody>
      </p:sp>
      <p:sp>
        <p:nvSpPr>
          <p:cNvPr id="3" name="Rectangle 2">
            <a:extLst>
              <a:ext uri="{FF2B5EF4-FFF2-40B4-BE49-F238E27FC236}">
                <a16:creationId xmlns:a16="http://schemas.microsoft.com/office/drawing/2014/main" id="{EC37E4B4-A5AB-485D-97A1-ADCC38227F61}"/>
              </a:ext>
            </a:extLst>
          </p:cNvPr>
          <p:cNvSpPr/>
          <p:nvPr/>
        </p:nvSpPr>
        <p:spPr>
          <a:xfrm>
            <a:off x="6831330" y="208108"/>
            <a:ext cx="5360670" cy="1446550"/>
          </a:xfrm>
          <a:prstGeom prst="rect">
            <a:avLst/>
          </a:prstGeom>
          <a:noFill/>
        </p:spPr>
        <p:txBody>
          <a:bodyPr wrap="square" lIns="91440" tIns="45720" rIns="91440" bIns="45720">
            <a:spAutoFit/>
          </a:bodyPr>
          <a:lstStyle/>
          <a:p>
            <a:pPr algn="ctr"/>
            <a:r>
              <a:rPr lang="en-US" sz="88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7994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Tree>
    <p:extLst>
      <p:ext uri="{BB962C8B-B14F-4D97-AF65-F5344CB8AC3E}">
        <p14:creationId xmlns:p14="http://schemas.microsoft.com/office/powerpoint/2010/main" val="289481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Tree>
    <p:extLst>
      <p:ext uri="{BB962C8B-B14F-4D97-AF65-F5344CB8AC3E}">
        <p14:creationId xmlns:p14="http://schemas.microsoft.com/office/powerpoint/2010/main" val="4575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893EA2CB-D929-4FBB-BDAF-72855F86CCB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46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Burstability</a:t>
            </a:r>
          </a:p>
        </p:txBody>
      </p:sp>
    </p:spTree>
    <p:extLst>
      <p:ext uri="{BB962C8B-B14F-4D97-AF65-F5344CB8AC3E}">
        <p14:creationId xmlns:p14="http://schemas.microsoft.com/office/powerpoint/2010/main" val="32827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Tree>
    <p:extLst>
      <p:ext uri="{BB962C8B-B14F-4D97-AF65-F5344CB8AC3E}">
        <p14:creationId xmlns:p14="http://schemas.microsoft.com/office/powerpoint/2010/main" val="14075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Tree>
    <p:extLst>
      <p:ext uri="{BB962C8B-B14F-4D97-AF65-F5344CB8AC3E}">
        <p14:creationId xmlns:p14="http://schemas.microsoft.com/office/powerpoint/2010/main" val="3737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425976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36978597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58333E-6 2.22222E-6 L -0.06783 -0.09074 " pathEditMode="relative" rAng="0" ptsTypes="AA">
                                      <p:cBhvr>
                                        <p:cTn id="6" dur="2000" fill="hold"/>
                                        <p:tgtEl>
                                          <p:spTgt spid="4"/>
                                        </p:tgtEl>
                                        <p:attrNameLst>
                                          <p:attrName>ppt_x</p:attrName>
                                          <p:attrName>ppt_y</p:attrName>
                                        </p:attrNameLst>
                                      </p:cBhvr>
                                      <p:rCtr x="-3398" y="-4537"/>
                                    </p:animMotion>
                                  </p:childTnLst>
                                </p:cTn>
                              </p:par>
                              <p:par>
                                <p:cTn id="7" presetID="42" presetClass="path" presetSubtype="0" accel="50000" decel="50000" fill="hold" grpId="0" nodeType="withEffect">
                                  <p:stCondLst>
                                    <p:cond delay="0"/>
                                  </p:stCondLst>
                                  <p:childTnLst>
                                    <p:animMotion origin="layout" path="M 4.79167E-6 2.22222E-6 L -0.25951 -0.09398 " pathEditMode="relative" rAng="0" ptsTypes="AA">
                                      <p:cBhvr>
                                        <p:cTn id="8" dur="2000" fill="hold"/>
                                        <p:tgtEl>
                                          <p:spTgt spid="5"/>
                                        </p:tgtEl>
                                        <p:attrNameLst>
                                          <p:attrName>ppt_x</p:attrName>
                                          <p:attrName>ppt_y</p:attrName>
                                        </p:attrNameLst>
                                      </p:cBhvr>
                                      <p:rCtr x="-12982" y="-4699"/>
                                    </p:animMotion>
                                  </p:childTnLst>
                                </p:cTn>
                              </p:par>
                              <p:par>
                                <p:cTn id="9" presetID="42" presetClass="path" presetSubtype="0" accel="50000" decel="50000" fill="hold" grpId="0" nodeType="withEffect">
                                  <p:stCondLst>
                                    <p:cond delay="0"/>
                                  </p:stCondLst>
                                  <p:childTnLst>
                                    <p:animMotion origin="layout" path="M 0 -3.7037E-6 L 0.32591 -0.4199 " pathEditMode="relative" rAng="0" ptsTypes="AA">
                                      <p:cBhvr>
                                        <p:cTn id="10" dur="2000" fill="hold"/>
                                        <p:tgtEl>
                                          <p:spTgt spid="6"/>
                                        </p:tgtEl>
                                        <p:attrNameLst>
                                          <p:attrName>ppt_x</p:attrName>
                                          <p:attrName>ppt_y</p:attrName>
                                        </p:attrNameLst>
                                      </p:cBhvr>
                                      <p:rCtr x="16289" y="-20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293254"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4272280"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8251306"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
        <p:nvSpPr>
          <p:cNvPr id="3" name="TextBox 2">
            <a:extLst>
              <a:ext uri="{FF2B5EF4-FFF2-40B4-BE49-F238E27FC236}">
                <a16:creationId xmlns:a16="http://schemas.microsoft.com/office/drawing/2014/main" id="{BEF0C8AB-C743-416D-9206-A4861CD9DC26}"/>
              </a:ext>
            </a:extLst>
          </p:cNvPr>
          <p:cNvSpPr txBox="1"/>
          <p:nvPr/>
        </p:nvSpPr>
        <p:spPr>
          <a:xfrm>
            <a:off x="1575435" y="3230305"/>
            <a:ext cx="9041130"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a:t>Development</a:t>
            </a:r>
          </a:p>
          <a:p>
            <a:pPr marL="285750" indent="-285750">
              <a:buFont typeface="Arial" panose="020B0604020202020204" pitchFamily="34" charset="0"/>
              <a:buChar char="•"/>
            </a:pPr>
            <a:r>
              <a:rPr lang="en-US" sz="4000" b="1" dirty="0"/>
              <a:t>Testing</a:t>
            </a:r>
          </a:p>
          <a:p>
            <a:pPr marL="285750" indent="-285750">
              <a:buFont typeface="Arial" panose="020B0604020202020204" pitchFamily="34" charset="0"/>
              <a:buChar char="•"/>
            </a:pPr>
            <a:r>
              <a:rPr lang="en-US" sz="4000" b="1" dirty="0"/>
              <a:t>Prototyping</a:t>
            </a:r>
          </a:p>
          <a:p>
            <a:pPr marL="285750" indent="-285750">
              <a:buFont typeface="Arial" panose="020B0604020202020204" pitchFamily="34" charset="0"/>
              <a:buChar char="•"/>
            </a:pPr>
            <a:r>
              <a:rPr lang="en-US" sz="4000" b="1" dirty="0"/>
              <a:t>Proof of concept</a:t>
            </a:r>
          </a:p>
          <a:p>
            <a:pPr marL="285750" indent="-285750">
              <a:buFont typeface="Arial" panose="020B0604020202020204" pitchFamily="34" charset="0"/>
              <a:buChar char="•"/>
            </a:pPr>
            <a:r>
              <a:rPr lang="en-US" sz="4000" b="1" dirty="0"/>
              <a:t>Non-critical application with light traffic</a:t>
            </a:r>
          </a:p>
        </p:txBody>
      </p:sp>
    </p:spTree>
    <p:extLst>
      <p:ext uri="{BB962C8B-B14F-4D97-AF65-F5344CB8AC3E}">
        <p14:creationId xmlns:p14="http://schemas.microsoft.com/office/powerpoint/2010/main" val="1807458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Tree>
    <p:extLst>
      <p:ext uri="{BB962C8B-B14F-4D97-AF65-F5344CB8AC3E}">
        <p14:creationId xmlns:p14="http://schemas.microsoft.com/office/powerpoint/2010/main" val="8355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Tree>
    <p:extLst>
      <p:ext uri="{BB962C8B-B14F-4D97-AF65-F5344CB8AC3E}">
        <p14:creationId xmlns:p14="http://schemas.microsoft.com/office/powerpoint/2010/main" val="2109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Tree>
    <p:extLst>
      <p:ext uri="{BB962C8B-B14F-4D97-AF65-F5344CB8AC3E}">
        <p14:creationId xmlns:p14="http://schemas.microsoft.com/office/powerpoint/2010/main" val="97903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Tree>
    <p:extLst>
      <p:ext uri="{BB962C8B-B14F-4D97-AF65-F5344CB8AC3E}">
        <p14:creationId xmlns:p14="http://schemas.microsoft.com/office/powerpoint/2010/main" val="21576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33B55824-1775-4D4A-A8FC-906128693EC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1781247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Tree>
    <p:extLst>
      <p:ext uri="{BB962C8B-B14F-4D97-AF65-F5344CB8AC3E}">
        <p14:creationId xmlns:p14="http://schemas.microsoft.com/office/powerpoint/2010/main" val="29670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Tree>
    <p:extLst>
      <p:ext uri="{BB962C8B-B14F-4D97-AF65-F5344CB8AC3E}">
        <p14:creationId xmlns:p14="http://schemas.microsoft.com/office/powerpoint/2010/main" val="787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Tree>
    <p:extLst>
      <p:ext uri="{BB962C8B-B14F-4D97-AF65-F5344CB8AC3E}">
        <p14:creationId xmlns:p14="http://schemas.microsoft.com/office/powerpoint/2010/main" val="884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
        <p:nvSpPr>
          <p:cNvPr id="11" name="Rectangle 10">
            <a:extLst>
              <a:ext uri="{FF2B5EF4-FFF2-40B4-BE49-F238E27FC236}">
                <a16:creationId xmlns:a16="http://schemas.microsoft.com/office/drawing/2014/main" id="{10DA1799-9275-4A09-AB28-2F1284529CDA}"/>
              </a:ext>
            </a:extLst>
          </p:cNvPr>
          <p:cNvSpPr/>
          <p:nvPr/>
        </p:nvSpPr>
        <p:spPr>
          <a:xfrm>
            <a:off x="964476" y="1734573"/>
            <a:ext cx="9392979" cy="3154710"/>
          </a:xfrm>
          <a:prstGeom prst="rect">
            <a:avLst/>
          </a:prstGeom>
          <a:noFill/>
        </p:spPr>
        <p:txBody>
          <a:bodyPr wrap="square" lIns="91440" tIns="45720" rIns="91440" bIns="45720">
            <a:spAutoFit/>
          </a:bodyPr>
          <a:lstStyle/>
          <a:p>
            <a:pPr algn="ctr"/>
            <a:r>
              <a:rPr lang="en-US" sz="199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43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023625490"/>
              </p:ext>
            </p:extLst>
          </p:nvPr>
        </p:nvGraphicFramePr>
        <p:xfrm>
          <a:off x="552450" y="1096856"/>
          <a:ext cx="11087100" cy="741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bl>
          </a:graphicData>
        </a:graphic>
      </p:graphicFrame>
    </p:spTree>
    <p:extLst>
      <p:ext uri="{BB962C8B-B14F-4D97-AF65-F5344CB8AC3E}">
        <p14:creationId xmlns:p14="http://schemas.microsoft.com/office/powerpoint/2010/main" val="2777905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4187706187"/>
              </p:ext>
            </p:extLst>
          </p:nvPr>
        </p:nvGraphicFramePr>
        <p:xfrm>
          <a:off x="552450" y="1096856"/>
          <a:ext cx="11087100" cy="1381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bl>
          </a:graphicData>
        </a:graphic>
      </p:graphicFrame>
    </p:spTree>
    <p:extLst>
      <p:ext uri="{BB962C8B-B14F-4D97-AF65-F5344CB8AC3E}">
        <p14:creationId xmlns:p14="http://schemas.microsoft.com/office/powerpoint/2010/main" val="4056144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598526889"/>
              </p:ext>
            </p:extLst>
          </p:nvPr>
        </p:nvGraphicFramePr>
        <p:xfrm>
          <a:off x="552450" y="1096856"/>
          <a:ext cx="11087100" cy="175260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bl>
          </a:graphicData>
        </a:graphic>
      </p:graphicFrame>
    </p:spTree>
    <p:extLst>
      <p:ext uri="{BB962C8B-B14F-4D97-AF65-F5344CB8AC3E}">
        <p14:creationId xmlns:p14="http://schemas.microsoft.com/office/powerpoint/2010/main" val="1765370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737812309"/>
              </p:ext>
            </p:extLst>
          </p:nvPr>
        </p:nvGraphicFramePr>
        <p:xfrm>
          <a:off x="552450" y="1096856"/>
          <a:ext cx="11087100" cy="2392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bl>
          </a:graphicData>
        </a:graphic>
      </p:graphicFrame>
    </p:spTree>
    <p:extLst>
      <p:ext uri="{BB962C8B-B14F-4D97-AF65-F5344CB8AC3E}">
        <p14:creationId xmlns:p14="http://schemas.microsoft.com/office/powerpoint/2010/main" val="2725994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357020415"/>
              </p:ext>
            </p:extLst>
          </p:nvPr>
        </p:nvGraphicFramePr>
        <p:xfrm>
          <a:off x="552450" y="1096856"/>
          <a:ext cx="11087100" cy="3032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bl>
          </a:graphicData>
        </a:graphic>
      </p:graphicFrame>
    </p:spTree>
    <p:extLst>
      <p:ext uri="{BB962C8B-B14F-4D97-AF65-F5344CB8AC3E}">
        <p14:creationId xmlns:p14="http://schemas.microsoft.com/office/powerpoint/2010/main" val="2341685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331563682"/>
              </p:ext>
            </p:extLst>
          </p:nvPr>
        </p:nvGraphicFramePr>
        <p:xfrm>
          <a:off x="552450" y="1096856"/>
          <a:ext cx="11087100" cy="367284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bl>
          </a:graphicData>
        </a:graphic>
      </p:graphicFrame>
    </p:spTree>
    <p:extLst>
      <p:ext uri="{BB962C8B-B14F-4D97-AF65-F5344CB8AC3E}">
        <p14:creationId xmlns:p14="http://schemas.microsoft.com/office/powerpoint/2010/main" val="3237071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54933AAC-A4BA-4803-BCD0-37E2EF06C781}"/>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2151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107140184"/>
              </p:ext>
            </p:extLst>
          </p:nvPr>
        </p:nvGraphicFramePr>
        <p:xfrm>
          <a:off x="552450" y="1096856"/>
          <a:ext cx="11087100" cy="4043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bl>
          </a:graphicData>
        </a:graphic>
      </p:graphicFrame>
    </p:spTree>
    <p:extLst>
      <p:ext uri="{BB962C8B-B14F-4D97-AF65-F5344CB8AC3E}">
        <p14:creationId xmlns:p14="http://schemas.microsoft.com/office/powerpoint/2010/main" val="20735669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nvGraphicFramePr>
        <p:xfrm>
          <a:off x="552450" y="1096856"/>
          <a:ext cx="11087100" cy="49580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r h="370840">
                <a:tc>
                  <a:txBody>
                    <a:bodyPr/>
                    <a:lstStyle/>
                    <a:p>
                      <a:r>
                        <a:rPr lang="en-US" dirty="0"/>
                        <a:t>Billing Model</a:t>
                      </a:r>
                    </a:p>
                  </a:txBody>
                  <a:tcPr/>
                </a:tc>
                <a:tc>
                  <a:txBody>
                    <a:bodyPr/>
                    <a:lstStyle/>
                    <a:p>
                      <a:r>
                        <a:rPr lang="en-US" dirty="0"/>
                        <a:t>Per-hour basis for RU/s provisioned, regardless of how many RUs consumed</a:t>
                      </a:r>
                    </a:p>
                  </a:txBody>
                  <a:tcPr/>
                </a:tc>
                <a:tc>
                  <a:txBody>
                    <a:bodyPr/>
                    <a:lstStyle/>
                    <a:p>
                      <a:r>
                        <a:rPr lang="en-US" dirty="0"/>
                        <a:t>Per-hour bases for the amount of RUs consumed by your database operations</a:t>
                      </a:r>
                    </a:p>
                  </a:txBody>
                  <a:tcPr/>
                </a:tc>
                <a:extLst>
                  <a:ext uri="{0D108BD9-81ED-4DB2-BD59-A6C34878D82A}">
                    <a16:rowId xmlns:a16="http://schemas.microsoft.com/office/drawing/2014/main" val="3824788197"/>
                  </a:ext>
                </a:extLst>
              </a:tr>
            </a:tbl>
          </a:graphicData>
        </a:graphic>
      </p:graphicFrame>
    </p:spTree>
    <p:extLst>
      <p:ext uri="{BB962C8B-B14F-4D97-AF65-F5344CB8AC3E}">
        <p14:creationId xmlns:p14="http://schemas.microsoft.com/office/powerpoint/2010/main" val="3221827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28687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7441313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2.5E-6 0 L -0.00052 -0.19815 " pathEditMode="relative" rAng="0" ptsTypes="AA">
                                      <p:cBhvr>
                                        <p:cTn id="6" dur="1000" fill="hold"/>
                                        <p:tgtEl>
                                          <p:spTgt spid="4"/>
                                        </p:tgtEl>
                                        <p:attrNameLst>
                                          <p:attrName>ppt_x</p:attrName>
                                          <p:attrName>ppt_y</p:attrName>
                                        </p:attrNameLst>
                                      </p:cBhvr>
                                      <p:rCtr x="-26" y="-9907"/>
                                    </p:animMotion>
                                  </p:childTnLst>
                                </p:cTn>
                              </p:par>
                              <p:par>
                                <p:cTn id="7" presetID="42" presetClass="path" presetSubtype="0" accel="50000" decel="50000" fill="hold" grpId="1" nodeType="withEffect">
                                  <p:stCondLst>
                                    <p:cond delay="0"/>
                                  </p:stCondLst>
                                  <p:childTnLst>
                                    <p:animMotion origin="layout" path="M -2.29167E-6 0 L -0.00039 -0.2 " pathEditMode="relative" rAng="0" ptsTypes="AA">
                                      <p:cBhvr>
                                        <p:cTn id="8" dur="1000" fill="hold"/>
                                        <p:tgtEl>
                                          <p:spTgt spid="5"/>
                                        </p:tgtEl>
                                        <p:attrNameLst>
                                          <p:attrName>ppt_x</p:attrName>
                                          <p:attrName>ppt_y</p:attrName>
                                        </p:attrNameLst>
                                      </p:cBhvr>
                                      <p:rCtr x="-26"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expected to burst to a maximum of 500 RU/s and consume a total of 20,000,000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40906646"/>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r>
                        <a:rPr lang="en-US" sz="4800" dirty="0"/>
                        <a:t>$5.00</a:t>
                      </a:r>
                    </a:p>
                  </a:txBody>
                  <a:tcPr/>
                </a:tc>
                <a:extLst>
                  <a:ext uri="{0D108BD9-81ED-4DB2-BD59-A6C34878D82A}">
                    <a16:rowId xmlns:a16="http://schemas.microsoft.com/office/drawing/2014/main" val="1793895463"/>
                  </a:ext>
                </a:extLst>
              </a:tr>
            </a:tbl>
          </a:graphicData>
        </a:graphic>
      </p:graphicFrame>
    </p:spTree>
    <p:extLst>
      <p:ext uri="{BB962C8B-B14F-4D97-AF65-F5344CB8AC3E}">
        <p14:creationId xmlns:p14="http://schemas.microsoft.com/office/powerpoint/2010/main" val="24587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is expected to burst to a maximum 500 RU/s and consume a total of 250,000,000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60060998"/>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endParaRPr lang="en-US" sz="4800" dirty="0"/>
                    </a:p>
                  </a:txBody>
                  <a:tcPr/>
                </a:tc>
                <a:extLst>
                  <a:ext uri="{0D108BD9-81ED-4DB2-BD59-A6C34878D82A}">
                    <a16:rowId xmlns:a16="http://schemas.microsoft.com/office/drawing/2014/main" val="1793895463"/>
                  </a:ext>
                </a:extLst>
              </a:tr>
            </a:tbl>
          </a:graphicData>
        </a:graphic>
      </p:graphicFrame>
      <p:sp>
        <p:nvSpPr>
          <p:cNvPr id="8" name="TextBox 7">
            <a:extLst>
              <a:ext uri="{FF2B5EF4-FFF2-40B4-BE49-F238E27FC236}">
                <a16:creationId xmlns:a16="http://schemas.microsoft.com/office/drawing/2014/main" id="{FA825085-658B-4626-A0C6-97459F561D43}"/>
              </a:ext>
            </a:extLst>
          </p:cNvPr>
          <p:cNvSpPr txBox="1"/>
          <p:nvPr/>
        </p:nvSpPr>
        <p:spPr>
          <a:xfrm>
            <a:off x="7098724" y="5432463"/>
            <a:ext cx="2012950" cy="830997"/>
          </a:xfrm>
          <a:prstGeom prst="rect">
            <a:avLst/>
          </a:prstGeom>
          <a:noFill/>
        </p:spPr>
        <p:txBody>
          <a:bodyPr wrap="square">
            <a:spAutoFit/>
          </a:bodyPr>
          <a:lstStyle/>
          <a:p>
            <a:pPr algn="ctr"/>
            <a:r>
              <a:rPr lang="en-US" sz="4800" dirty="0"/>
              <a:t>$62.50</a:t>
            </a:r>
          </a:p>
        </p:txBody>
      </p:sp>
    </p:spTree>
    <p:extLst>
      <p:ext uri="{BB962C8B-B14F-4D97-AF65-F5344CB8AC3E}">
        <p14:creationId xmlns:p14="http://schemas.microsoft.com/office/powerpoint/2010/main" val="25051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9F0D-9305-4C9C-AD64-057E89FC983B}"/>
              </a:ext>
            </a:extLst>
          </p:cNvPr>
          <p:cNvSpPr>
            <a:spLocks noGrp="1"/>
          </p:cNvSpPr>
          <p:nvPr>
            <p:ph type="title"/>
          </p:nvPr>
        </p:nvSpPr>
        <p:spPr/>
        <p:txBody>
          <a:bodyPr/>
          <a:lstStyle/>
          <a:p>
            <a:r>
              <a:rPr lang="en-US" dirty="0"/>
              <a:t>Consistency Levels</a:t>
            </a:r>
          </a:p>
        </p:txBody>
      </p:sp>
      <p:sp>
        <p:nvSpPr>
          <p:cNvPr id="3" name="Text Placeholder 2">
            <a:extLst>
              <a:ext uri="{FF2B5EF4-FFF2-40B4-BE49-F238E27FC236}">
                <a16:creationId xmlns:a16="http://schemas.microsoft.com/office/drawing/2014/main" id="{7CD35A79-E8E5-419A-926D-637122956B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98179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Strong</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996" y="1113763"/>
            <a:ext cx="9105987" cy="4992424"/>
          </a:xfrm>
        </p:spPr>
      </p:pic>
    </p:spTree>
    <p:extLst>
      <p:ext uri="{BB962C8B-B14F-4D97-AF65-F5344CB8AC3E}">
        <p14:creationId xmlns:p14="http://schemas.microsoft.com/office/powerpoint/2010/main" val="2842176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Bounded Staleness</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113763"/>
            <a:ext cx="8542083" cy="4992424"/>
          </a:xfrm>
        </p:spPr>
      </p:pic>
    </p:spTree>
    <p:extLst>
      <p:ext uri="{BB962C8B-B14F-4D97-AF65-F5344CB8AC3E}">
        <p14:creationId xmlns:p14="http://schemas.microsoft.com/office/powerpoint/2010/main" val="22877795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Session</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382850"/>
            <a:ext cx="8542083" cy="4454249"/>
          </a:xfrm>
        </p:spPr>
      </p:pic>
    </p:spTree>
    <p:extLst>
      <p:ext uri="{BB962C8B-B14F-4D97-AF65-F5344CB8AC3E}">
        <p14:creationId xmlns:p14="http://schemas.microsoft.com/office/powerpoint/2010/main" val="126839541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2413</TotalTime>
  <Words>8435</Words>
  <Application>Microsoft Office PowerPoint</Application>
  <PresentationFormat>Widescreen</PresentationFormat>
  <Paragraphs>1237</Paragraphs>
  <Slides>132</Slides>
  <Notes>110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132</vt:i4>
      </vt:variant>
    </vt:vector>
  </HeadingPairs>
  <TitlesOfParts>
    <vt:vector size="142" baseType="lpstr">
      <vt:lpstr>Arial</vt:lpstr>
      <vt:lpstr>Calibri</vt:lpstr>
      <vt:lpstr>Calibri Light</vt:lpstr>
      <vt:lpstr>Montserrat SemiBold</vt:lpstr>
      <vt:lpstr>Segoe UI</vt:lpstr>
      <vt:lpstr>Segoe UI Semibold</vt:lpstr>
      <vt:lpstr>Segoe UI Semilight</vt:lpstr>
      <vt:lpstr>Custom Design</vt:lpstr>
      <vt:lpstr>Title Master</vt:lpstr>
      <vt:lpstr>Blank Master</vt:lpstr>
      <vt:lpstr>PowerPoint Presentation</vt:lpstr>
      <vt:lpstr>Who is Chad Green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Cosmos DB Architecture</vt:lpstr>
      <vt:lpstr>Elements in an Azure Cosmos DB Account</vt:lpstr>
      <vt:lpstr>Elements in an Azure Cosmos DB Account</vt:lpstr>
      <vt:lpstr>Elements in an Azure Cosmos DB Account</vt:lpstr>
      <vt:lpstr>Elements in an Azure Cosmos DB Account</vt:lpstr>
      <vt:lpstr>Elements in an Azure Cosmos DB Account</vt:lpstr>
      <vt:lpstr>Azure Cosmos DB Architecture</vt:lpstr>
      <vt:lpstr>Capacity</vt:lpstr>
      <vt:lpstr>Request Units (RUs)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Estimate RU Costs</vt:lpstr>
      <vt:lpstr>Operational RU Costs</vt:lpstr>
      <vt:lpstr>Partitioning</vt:lpstr>
      <vt:lpstr>Partitioning</vt:lpstr>
      <vt:lpstr>Partitioning</vt:lpstr>
      <vt:lpstr>Choosing a partition key</vt:lpstr>
      <vt:lpstr>Choosing a partition key</vt:lpstr>
      <vt:lpstr>Choosing a partition key</vt:lpstr>
      <vt:lpstr>Choosing a partition key</vt:lpstr>
      <vt:lpstr>Using Item Id as the Partition Key</vt:lpstr>
      <vt:lpstr>Using Item Id as the Partition Key</vt:lpstr>
      <vt:lpstr>Provisioning</vt:lpstr>
      <vt:lpstr>Provisioning – The Basics</vt:lpstr>
      <vt:lpstr>Provisioning – The Basics</vt:lpstr>
      <vt:lpstr>Provisioning – The Basics</vt:lpstr>
      <vt:lpstr>Provisioning – The Basics</vt:lpstr>
      <vt:lpstr>Provisioning – The Basics</vt:lpstr>
      <vt:lpstr>Provisioning – Autoscale</vt:lpstr>
      <vt:lpstr>Provisioning – Autoscale Benefits</vt:lpstr>
      <vt:lpstr>Provisioning – Autoscale Benefits</vt:lpstr>
      <vt:lpstr>Provisioning – Autoscale Benefits</vt:lpstr>
      <vt:lpstr>Provisioning – Autoscale Benefits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Serverless</vt:lpstr>
      <vt:lpstr>Provisioning – Serverless</vt:lpstr>
      <vt:lpstr>Provisioning – Serverless Performance</vt:lpstr>
      <vt:lpstr>Provisioning – Serverless Performance</vt:lpstr>
      <vt:lpstr>Provisioning – Serverless Performance</vt:lpstr>
      <vt:lpstr>Provisioning – Serverless Use Cases</vt:lpstr>
      <vt:lpstr>Provisioning – Serverless Use Cases</vt:lpstr>
      <vt:lpstr>Provisioning – Serverless Use Cases</vt:lpstr>
      <vt:lpstr>Provisioning – Serverless Use Cases</vt:lpstr>
      <vt:lpstr>Provisioning – Serverless Use Cases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Consistency Levels</vt:lpstr>
      <vt:lpstr>Consistency Levels – Strong</vt:lpstr>
      <vt:lpstr>Consistency Levels – Bounded Staleness</vt:lpstr>
      <vt:lpstr>Consistency Levels – Session</vt:lpstr>
      <vt:lpstr>Consistency Levels – Consistent Prefix</vt:lpstr>
      <vt:lpstr>Consistency Levels – Eventual</vt:lpstr>
      <vt:lpstr>Consistency Guarantees in Practice</vt:lpstr>
      <vt:lpstr>Service Quotas</vt:lpstr>
      <vt:lpstr>Service Quotas – Provisioned Throughput</vt:lpstr>
      <vt:lpstr>Service Quotas – Serverless</vt:lpstr>
      <vt:lpstr>Service Quotas – Per-Account Limits</vt:lpstr>
      <vt:lpstr>Service Quotas – Per-Item Limits</vt:lpstr>
      <vt:lpstr>Service Quotas – Per-Request Limits</vt:lpstr>
      <vt:lpstr>Service Quotas – Try Cosmos DB Free Limits</vt:lpstr>
      <vt:lpstr>Service Quotas – Free Tier Account Limits</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 Options</vt:lpstr>
      <vt:lpstr>Demo – Build an App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83</cp:revision>
  <dcterms:created xsi:type="dcterms:W3CDTF">2020-11-07T02:52:58Z</dcterms:created>
  <dcterms:modified xsi:type="dcterms:W3CDTF">2020-11-09T04:03:07Z</dcterms:modified>
</cp:coreProperties>
</file>